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48"/>
  </p:notesMasterIdLst>
  <p:sldIdLst>
    <p:sldId id="296" r:id="rId3"/>
    <p:sldId id="297" r:id="rId4"/>
    <p:sldId id="298" r:id="rId5"/>
    <p:sldId id="256" r:id="rId6"/>
    <p:sldId id="276" r:id="rId7"/>
    <p:sldId id="284" r:id="rId8"/>
    <p:sldId id="257" r:id="rId9"/>
    <p:sldId id="258" r:id="rId10"/>
    <p:sldId id="259" r:id="rId11"/>
    <p:sldId id="285" r:id="rId12"/>
    <p:sldId id="283" r:id="rId13"/>
    <p:sldId id="286" r:id="rId14"/>
    <p:sldId id="260" r:id="rId15"/>
    <p:sldId id="261" r:id="rId16"/>
    <p:sldId id="289" r:id="rId17"/>
    <p:sldId id="263" r:id="rId18"/>
    <p:sldId id="290" r:id="rId19"/>
    <p:sldId id="287" r:id="rId20"/>
    <p:sldId id="291" r:id="rId21"/>
    <p:sldId id="262" r:id="rId22"/>
    <p:sldId id="292" r:id="rId23"/>
    <p:sldId id="294" r:id="rId24"/>
    <p:sldId id="295" r:id="rId25"/>
    <p:sldId id="288" r:id="rId26"/>
    <p:sldId id="293" r:id="rId27"/>
    <p:sldId id="264" r:id="rId28"/>
    <p:sldId id="265" r:id="rId29"/>
    <p:sldId id="266" r:id="rId30"/>
    <p:sldId id="277" r:id="rId31"/>
    <p:sldId id="269" r:id="rId32"/>
    <p:sldId id="279" r:id="rId33"/>
    <p:sldId id="267" r:id="rId34"/>
    <p:sldId id="268" r:id="rId35"/>
    <p:sldId id="270" r:id="rId36"/>
    <p:sldId id="271" r:id="rId37"/>
    <p:sldId id="272" r:id="rId38"/>
    <p:sldId id="273" r:id="rId39"/>
    <p:sldId id="274" r:id="rId40"/>
    <p:sldId id="282" r:id="rId41"/>
    <p:sldId id="278" r:id="rId42"/>
    <p:sldId id="280" r:id="rId43"/>
    <p:sldId id="275" r:id="rId44"/>
    <p:sldId id="281" r:id="rId45"/>
    <p:sldId id="299" r:id="rId46"/>
    <p:sldId id="300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25" autoAdjust="0"/>
    <p:restoredTop sz="73342" autoAdjust="0"/>
  </p:normalViewPr>
  <p:slideViewPr>
    <p:cSldViewPr snapToGrid="0">
      <p:cViewPr varScale="1">
        <p:scale>
          <a:sx n="65" d="100"/>
          <a:sy n="65" d="100"/>
        </p:scale>
        <p:origin x="10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1B6B4-5385-4C18-8A23-09889A1DC35D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223D6-529F-459F-99BB-60F934C04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705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Statue</a:t>
            </a:r>
            <a:r>
              <a:rPr lang="en-US" baseline="0" dirty="0" smtClean="0"/>
              <a:t> of Spartan soldier against blue sky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223D6-529F-459F-99BB-60F934C048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110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cover of a book called social control of the mentally deficient from around 1900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223D6-529F-459F-99BB-60F934C048C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569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Older</a:t>
            </a:r>
            <a:r>
              <a:rPr lang="en-US" baseline="0" dirty="0" smtClean="0"/>
              <a:t> women housed in a state institution c 1900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223D6-529F-459F-99BB-60F934C048C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99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of Supreme Court Justice Oliver Wendell Holmes, with a quote “three generations of imbeciles is enough, declared associate justice Oliver Wendell Holmes of the United States Supreme Court in a recent opinion, almost unanimous upholding the Virginia sterilization law of 1924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223D6-529F-459F-99BB-60F934C048C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88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of </a:t>
            </a:r>
            <a:r>
              <a:rPr lang="en-US" dirty="0" err="1" smtClean="0"/>
              <a:t>helen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keller</a:t>
            </a:r>
            <a:r>
              <a:rPr lang="en-US" baseline="0" dirty="0" smtClean="0"/>
              <a:t> with </a:t>
            </a:r>
            <a:r>
              <a:rPr lang="en-US" baseline="0" dirty="0" err="1" smtClean="0"/>
              <a:t>anne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sullivan</a:t>
            </a:r>
            <a:endParaRPr lang="en-US" dirty="0" smtClean="0"/>
          </a:p>
          <a:p>
            <a:r>
              <a:rPr lang="en-US" dirty="0" smtClean="0"/>
              <a:t>1890-1968, campaigned for women’s suffrage, labor rights, socialism, pacifism, and helped</a:t>
            </a:r>
            <a:r>
              <a:rPr lang="en-US" baseline="0" dirty="0" smtClean="0"/>
              <a:t> found </a:t>
            </a:r>
            <a:r>
              <a:rPr lang="en-US" baseline="0" dirty="0" err="1" smtClean="0"/>
              <a:t>aclu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223D6-529F-459F-99BB-60F934C048C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697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room stuffed with adult sized cribs or hospital beds filled with people with disabilities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223D6-529F-459F-99BB-60F934C048C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Thurgood </a:t>
            </a:r>
            <a:r>
              <a:rPr lang="en-US" dirty="0" err="1" smtClean="0"/>
              <a:t>marshall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selbrating</a:t>
            </a:r>
            <a:r>
              <a:rPr lang="en-US" baseline="0" dirty="0" smtClean="0"/>
              <a:t> outside supreme court after verdict of brown v 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223D6-529F-459F-99BB-60F934C048C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85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people protesting for equal right for all in Mississippi on </a:t>
            </a:r>
            <a:r>
              <a:rPr lang="en-US" dirty="0" err="1" smtClean="0"/>
              <a:t>petus</a:t>
            </a:r>
            <a:r>
              <a:rPr lang="en-US" dirty="0" smtClean="0"/>
              <a:t> bridge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223D6-529F-459F-99BB-60F934C048C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538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LBJ signing civil rights act with MLK behind him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223D6-529F-459F-99BB-60F934C048C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194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LGBT protestors holding</a:t>
            </a:r>
            <a:r>
              <a:rPr lang="en-US" baseline="0" dirty="0" smtClean="0"/>
              <a:t> sign “stonewall means fight back smash gay oppression”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223D6-529F-459F-99BB-60F934C048C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940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Women protesting for era in </a:t>
            </a:r>
            <a:r>
              <a:rPr lang="en-US" dirty="0" err="1" smtClean="0"/>
              <a:t>lat</a:t>
            </a:r>
            <a:r>
              <a:rPr lang="en-US" dirty="0" smtClean="0"/>
              <a:t> 1970s </a:t>
            </a:r>
            <a:r>
              <a:rPr lang="en-US" dirty="0" err="1" smtClean="0"/>
              <a:t>california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223D6-529F-459F-99BB-60F934C048C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327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Drawing of victor of </a:t>
            </a:r>
            <a:r>
              <a:rPr lang="en-US" dirty="0" err="1" smtClean="0"/>
              <a:t>aveyron</a:t>
            </a:r>
            <a:endParaRPr lang="en-US" dirty="0" smtClean="0"/>
          </a:p>
          <a:p>
            <a:r>
              <a:rPr lang="en-US" dirty="0" smtClean="0"/>
              <a:t>Jean Marc Gaspard </a:t>
            </a:r>
            <a:r>
              <a:rPr lang="en-US" dirty="0" err="1" smtClean="0"/>
              <a:t>Itard</a:t>
            </a:r>
            <a:r>
              <a:rPr lang="en-US" dirty="0" smtClean="0"/>
              <a:t> tried</a:t>
            </a:r>
            <a:r>
              <a:rPr lang="en-US" baseline="0" dirty="0" smtClean="0"/>
              <a:t> to train or rehabilitate him as might be done with people with disabilities until the industrial revolution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223D6-529F-459F-99BB-60F934C048C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7338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People with varied disabilities protesting for equal rights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223D6-529F-459F-99BB-60F934C048C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911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Nixon signing rehabilitation</a:t>
            </a:r>
            <a:r>
              <a:rPr lang="en-US" baseline="0" dirty="0" smtClean="0"/>
              <a:t> act of 1973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223D6-529F-459F-99BB-60F934C048C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4497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man in a wheel chair next to president George HW Bush as he signs the ADA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223D6-529F-459F-99BB-60F934C048C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5516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Remember learning, cognitive, physical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223D6-529F-459F-99BB-60F934C048C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368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of mac keyboard with blue access button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223D6-529F-459F-99BB-60F934C048C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750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Adaptive keyboard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223D6-529F-459F-99BB-60F934C048C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688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Refreshable braille display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223D6-529F-459F-99BB-60F934C048C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9903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Oversized trackball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223D6-529F-459F-99BB-60F934C048C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301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Mouth stick in</a:t>
            </a:r>
            <a:r>
              <a:rPr lang="en-US" baseline="0" dirty="0" smtClean="0"/>
              <a:t> 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223D6-529F-459F-99BB-60F934C048C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365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Headwand</a:t>
            </a:r>
            <a:r>
              <a:rPr lang="en-US" dirty="0" smtClean="0"/>
              <a:t> on mannequin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223D6-529F-459F-99BB-60F934C048C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85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drawing of neoclassical mansion in pastoral setting.  Text under image "view of the </a:t>
            </a:r>
            <a:r>
              <a:rPr lang="en-US" dirty="0" err="1" smtClean="0"/>
              <a:t>american</a:t>
            </a:r>
            <a:r>
              <a:rPr lang="en-US" dirty="0" smtClean="0"/>
              <a:t> asylum for the deaf and dumb"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223D6-529F-459F-99BB-60F934C048C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249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 colorful</a:t>
            </a:r>
            <a:r>
              <a:rPr lang="en-US" baseline="0" dirty="0" smtClean="0"/>
              <a:t> single switches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223D6-529F-459F-99BB-60F934C048C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731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 with laptop and sip and puff on head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223D6-529F-459F-99BB-60F934C048C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2362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Map with</a:t>
            </a:r>
            <a:r>
              <a:rPr lang="en-US" baseline="0" dirty="0" smtClean="0"/>
              <a:t> question marks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223D6-529F-459F-99BB-60F934C048C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679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 story beaux arts building, originally a hotel which housed the Perkins school in south </a:t>
            </a:r>
            <a:r>
              <a:rPr lang="en-US" dirty="0" err="1" smtClean="0"/>
              <a:t>boston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223D6-529F-459F-99BB-60F934C048C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58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through z and 1 through 0 in braille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223D6-529F-459F-99BB-60F934C048C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00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</a:t>
            </a:r>
            <a:r>
              <a:rPr lang="en-US" baseline="0" dirty="0" smtClean="0"/>
              <a:t> from 1860s showing Gallaudet campus with only 4 </a:t>
            </a:r>
            <a:r>
              <a:rPr lang="en-US" baseline="0" dirty="0" err="1" smtClean="0"/>
              <a:t>buildiongs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223D6-529F-459F-99BB-60F934C048C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883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Exterior</a:t>
            </a:r>
            <a:r>
              <a:rPr lang="en-US" baseline="0" dirty="0" smtClean="0"/>
              <a:t> of gothic building which houses Columbia teachers college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223D6-529F-459F-99BB-60F934C048C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735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 of factory floor from 1850’s showing</a:t>
            </a:r>
            <a:r>
              <a:rPr lang="en-US" baseline="0" dirty="0" smtClean="0"/>
              <a:t> many women packed in room with machines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 this period education changes as does place of people with disabilities in a non</a:t>
            </a:r>
            <a:r>
              <a:rPr lang="en-US" baseline="0" dirty="0" smtClean="0"/>
              <a:t> rural, industrial world which requires people to be able to do specific, fine motor skills, minor reading to use machines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223D6-529F-459F-99BB-60F934C048C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58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r>
              <a:rPr lang="en-US" dirty="0" smtClean="0"/>
              <a:t>crowded classroom with teacher in front c 1850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223D6-529F-459F-99BB-60F934C048C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17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>
                <a:latin typeface="+mn-lt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7009CE3E-F05D-4C53-8AFE-912FD80DBE9E}" type="slidenum">
              <a:rPr lang="en-US" smtClean="0">
                <a:solidFill>
                  <a:prstClr val="white">
                    <a:lumMod val="95000"/>
                  </a:prstClr>
                </a:solidFill>
                <a:ea typeface="ＭＳ Ｐゴシック" pitchFamily="-8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359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376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BD97-7061-4F54-89BF-E696007AC2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504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FA97B-1BDE-4B74-9898-BF99E21300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186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E07D-2B28-4B14-BE8B-A15E217083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374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48E53-F192-4F34-B2FF-EE8209DA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107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6DB9A-6E4A-479B-9621-3D11D954F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2395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AF0A-57C9-4AC3-8374-D55D966F17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857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F8AA8-B74B-4779-9F82-7890ECADE0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230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25E06-EE1C-4EE6-9462-D59FAF0E81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107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5D6E4-80C6-4EB3-A08C-B3DB34523D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517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00201"/>
            <a:ext cx="103632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l"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1A74540-1A5D-4324-8B2A-065D0631BF4E}" type="slidenum">
              <a:rPr lang="en-US" smtClean="0">
                <a:solidFill>
                  <a:prstClr val="white">
                    <a:lumMod val="95000"/>
                  </a:prstClr>
                </a:solidFill>
                <a:ea typeface="ＭＳ Ｐゴシック" pitchFamily="-84" charset="-128"/>
              </a:rPr>
              <a:pPr algn="l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31095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397E7-D8CA-4850-9D2E-B61C3A722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998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CE39-4128-490D-BCC2-017B0A15BB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329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00201"/>
            <a:ext cx="47752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l"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4BC93891-C5E2-4305-BC60-7277EB2EF12A}" type="slidenum">
              <a:rPr lang="en-US" smtClean="0">
                <a:solidFill>
                  <a:prstClr val="white">
                    <a:lumMod val="95000"/>
                  </a:prstClr>
                </a:solidFill>
                <a:ea typeface="ＭＳ Ｐゴシック" pitchFamily="-84" charset="-128"/>
              </a:rPr>
              <a:pPr algn="l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2981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535113"/>
            <a:ext cx="47773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2174876"/>
            <a:ext cx="4777317" cy="3311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311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l"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699C1CAC-9493-4734-AF76-084C12E21A64}" type="slidenum">
              <a:rPr lang="en-US" smtClean="0">
                <a:solidFill>
                  <a:prstClr val="white">
                    <a:lumMod val="95000"/>
                  </a:prstClr>
                </a:solidFill>
                <a:ea typeface="ＭＳ Ｐゴシック" pitchFamily="-84" charset="-128"/>
              </a:rPr>
              <a:pPr algn="l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5052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l"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276EB654-892A-4BBF-83D4-F4AD287B3675}" type="slidenum">
              <a:rPr lang="en-US" smtClean="0">
                <a:solidFill>
                  <a:prstClr val="white">
                    <a:lumMod val="95000"/>
                  </a:prstClr>
                </a:solidFill>
                <a:ea typeface="ＭＳ Ｐゴシック" pitchFamily="-84" charset="-128"/>
              </a:rPr>
              <a:pPr algn="l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3225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l"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2D2E2AC1-A829-4A3C-A161-781BB2BA6116}" type="slidenum">
              <a:rPr lang="en-US" smtClean="0">
                <a:solidFill>
                  <a:prstClr val="white">
                    <a:lumMod val="95000"/>
                  </a:prstClr>
                </a:solidFill>
                <a:ea typeface="ＭＳ Ｐゴシック" pitchFamily="-84" charset="-128"/>
              </a:rPr>
              <a:pPr algn="l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343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19201" y="685800"/>
            <a:ext cx="3401484" cy="4800600"/>
          </a:xfrm>
          <a:prstGeom prst="rect">
            <a:avLst/>
          </a:prstGeom>
          <a:solidFill>
            <a:srgbClr val="F1D5A6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-8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685800"/>
            <a:ext cx="3401483" cy="7493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685802"/>
            <a:ext cx="6815667" cy="4800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1435100"/>
            <a:ext cx="3401484" cy="4051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l"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88AC360-A621-4CA2-85AD-72601AA6F31A}" type="slidenum">
              <a:rPr lang="en-US" smtClean="0">
                <a:solidFill>
                  <a:prstClr val="white">
                    <a:lumMod val="95000"/>
                  </a:prstClr>
                </a:solidFill>
                <a:ea typeface="ＭＳ Ｐゴシック" pitchFamily="-84" charset="-128"/>
              </a:rPr>
              <a:pPr algn="l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3263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5720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39592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138738"/>
            <a:ext cx="7315200" cy="3476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l"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FAB74C4-3A55-43E1-85AC-0A3A7FC29F8B}" type="slidenum">
              <a:rPr lang="en-US" smtClean="0">
                <a:solidFill>
                  <a:prstClr val="white">
                    <a:lumMod val="95000"/>
                  </a:prstClr>
                </a:solidFill>
                <a:ea typeface="ＭＳ Ｐゴシック" pitchFamily="-84" charset="-128"/>
              </a:rPr>
              <a:pPr algn="l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7747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2714625"/>
            <a:ext cx="12192000" cy="2743200"/>
          </a:xfrm>
          <a:prstGeom prst="rect">
            <a:avLst/>
          </a:prstGeom>
          <a:solidFill>
            <a:srgbClr val="F1D5A6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-8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09098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715207"/>
            <a:ext cx="10363200" cy="137578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  <a:latin typeface="Times New Roman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l"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E62F84AD-E5B1-4EB8-A2CD-2D83139776CB}" type="slidenum">
              <a:rPr lang="en-US" smtClean="0">
                <a:solidFill>
                  <a:prstClr val="white">
                    <a:lumMod val="95000"/>
                  </a:prstClr>
                </a:solidFill>
                <a:ea typeface="ＭＳ Ｐゴシック" pitchFamily="-84" charset="-128"/>
              </a:rPr>
              <a:pPr algn="l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2635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C:\Users\srama4\Desktop\BrandGraphicQuarter2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700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867400"/>
            <a:ext cx="8680451" cy="717550"/>
          </a:xfrm>
          <a:prstGeom prst="rect">
            <a:avLst/>
          </a:prstGeom>
          <a:solidFill>
            <a:srgbClr val="003366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219200" y="274638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19200" y="1600200"/>
            <a:ext cx="10363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19200" y="6035676"/>
            <a:ext cx="914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>
                    <a:lumMod val="95000"/>
                  </a:schemeClr>
                </a:solidFill>
                <a:latin typeface="Calibri" pitchFamily="-84" charset="0"/>
              </a:defRPr>
            </a:lvl1pPr>
          </a:lstStyle>
          <a:p>
            <a:pPr algn="l"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08F8F31-07AD-4119-9D1A-ED4297232F19}" type="slidenum">
              <a:rPr lang="en-US" smtClean="0">
                <a:solidFill>
                  <a:prstClr val="white">
                    <a:lumMod val="95000"/>
                  </a:prstClr>
                </a:solidFill>
                <a:ea typeface="ＭＳ Ｐゴシック" pitchFamily="-84" charset="-128"/>
              </a:rPr>
              <a:pPr algn="l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a typeface="ＭＳ Ｐゴシック" pitchFamily="-84" charset="-128"/>
            </a:endParaRPr>
          </a:p>
        </p:txBody>
      </p:sp>
      <p:pic>
        <p:nvPicPr>
          <p:cNvPr id="1031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800" y="5867400"/>
            <a:ext cx="24384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82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n-lt"/>
          <a:ea typeface="ＭＳ Ｐゴシック" pitchFamily="-84" charset="-128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84" charset="0"/>
          <a:ea typeface="ＭＳ Ｐゴシック" pitchFamily="-84" charset="-128"/>
          <a:cs typeface="Arial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84" charset="0"/>
          <a:ea typeface="ＭＳ Ｐゴシック" pitchFamily="-84" charset="-128"/>
          <a:cs typeface="Arial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84" charset="0"/>
          <a:ea typeface="ＭＳ Ｐゴシック" pitchFamily="-84" charset="-128"/>
          <a:cs typeface="Arial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84" charset="0"/>
          <a:ea typeface="ＭＳ Ｐゴシック" pitchFamily="-84" charset="-128"/>
          <a:cs typeface="Arial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84" charset="0"/>
          <a:ea typeface="ＭＳ Ｐゴシック" pitchFamily="-8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84" charset="0"/>
          <a:ea typeface="ＭＳ Ｐゴシック" pitchFamily="-8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84" charset="0"/>
          <a:ea typeface="ＭＳ Ｐゴシック" pitchFamily="-8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84" charset="0"/>
          <a:ea typeface="ＭＳ Ｐゴシック" pitchFamily="-8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0A3E64"/>
        </a:buClr>
        <a:buFont typeface="Wingdings" pitchFamily="2" charset="2"/>
        <a:buChar char="§"/>
        <a:defRPr sz="3200" kern="1200">
          <a:solidFill>
            <a:schemeClr val="tx1"/>
          </a:solidFill>
          <a:latin typeface="+mj-lt"/>
          <a:ea typeface="ＭＳ Ｐゴシック" pitchFamily="-84" charset="-128"/>
          <a:cs typeface="ＭＳ Ｐゴシック" pitchFamily="-8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rgbClr val="CE783A"/>
        </a:buClr>
        <a:buFont typeface="Arial" charset="0"/>
        <a:buChar char="–"/>
        <a:defRPr sz="2800" kern="1200">
          <a:solidFill>
            <a:schemeClr val="tx1"/>
          </a:solidFill>
          <a:latin typeface="+mj-lt"/>
          <a:ea typeface="ＭＳ Ｐゴシック" pitchFamily="-8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003366"/>
        </a:buClr>
        <a:buFont typeface="Arial" charset="0"/>
        <a:buChar char="•"/>
        <a:defRPr sz="2400" kern="1200">
          <a:solidFill>
            <a:schemeClr val="tx1"/>
          </a:solidFill>
          <a:latin typeface="+mj-lt"/>
          <a:ea typeface="ＭＳ Ｐゴシック" pitchFamily="-8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j-lt"/>
          <a:ea typeface="ＭＳ Ｐゴシック" pitchFamily="-8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j-lt"/>
          <a:ea typeface="ＭＳ Ｐゴシック" pitchFamily="-8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62F2C-FABD-455B-9D84-57A54E88FE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41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eoc.gov/eeoc/history/35th/thelaw/rehab_act-1973.html" TargetMode="External"/><Relationship Id="rId7" Type="http://schemas.openxmlformats.org/officeDocument/2006/relationships/hyperlink" Target="https://www.access-board.gov/guidelines-and-standards/communications-and-it/about-the-ict-refresh/final-rule/single-file-version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cc.gov/consumers/guides/21st-century-communications-and-video-accessibility-act-cvaa" TargetMode="External"/><Relationship Id="rId5" Type="http://schemas.openxmlformats.org/officeDocument/2006/relationships/hyperlink" Target="https://www.w3.org/TR/WCAG21/" TargetMode="External"/><Relationship Id="rId4" Type="http://schemas.openxmlformats.org/officeDocument/2006/relationships/hyperlink" Target="https://www.eeoc.gov/eeoc/history/35th/1990s/ada.html" TargetMode="Externa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hyperlink" Target="http://bbi.syr.edu/drba/docs/legal_bank/nwestern_google_apps_request.pdf" TargetMode="External"/><Relationship Id="rId18" Type="http://schemas.openxmlformats.org/officeDocument/2006/relationships/hyperlink" Target="https://nfb.org/national-federation-blind-applauds-groundbreaking-agreement-equal-access-higher-education" TargetMode="External"/><Relationship Id="rId26" Type="http://schemas.openxmlformats.org/officeDocument/2006/relationships/hyperlink" Target="https://arstechnica.com/tech-policy/2015/10/amazon-reaches-deal-with-deaf-rights-group-to-caption-all-video/" TargetMode="External"/><Relationship Id="rId3" Type="http://schemas.openxmlformats.org/officeDocument/2006/relationships/hyperlink" Target="https://nfb.org/national-federation-blind-and-blind-business-owner-resolve-enforcement-action-small-business" TargetMode="External"/><Relationship Id="rId21" Type="http://schemas.openxmlformats.org/officeDocument/2006/relationships/hyperlink" Target="https://www.justice.gov/opa/pr/justice-department-moves-intervene-disability-discrimination-lawsuit-alleging-miami" TargetMode="External"/><Relationship Id="rId34" Type="http://schemas.openxmlformats.org/officeDocument/2006/relationships/hyperlink" Target="https://www.adatitleiii.com/tag/netflix/" TargetMode="External"/><Relationship Id="rId7" Type="http://schemas.openxmlformats.org/officeDocument/2006/relationships/hyperlink" Target="http://www.accessibilitynewsinternational.com/lawsuit-against-arizona-state-and-complaints-against-princeton-reed-pace-darden-school-of-business-and-case-western/" TargetMode="External"/><Relationship Id="rId12" Type="http://schemas.openxmlformats.org/officeDocument/2006/relationships/hyperlink" Target="http://www.3playmedia.com/2016/09/28/dra-v-uc-berkeley-a-win-win-with-structured-negotiation/" TargetMode="External"/><Relationship Id="rId17" Type="http://schemas.openxmlformats.org/officeDocument/2006/relationships/hyperlink" Target="http://blog.pennlive.com/patriotnewssports/2012/02/university_of_kentucky_settles.html" TargetMode="External"/><Relationship Id="rId25" Type="http://schemas.openxmlformats.org/officeDocument/2006/relationships/hyperlink" Target="https://www.ed.gov/news/press-releases/us-education-department-reaches-agreement-youngstown-state-university-ensure-equ" TargetMode="External"/><Relationship Id="rId33" Type="http://schemas.openxmlformats.org/officeDocument/2006/relationships/hyperlink" Target="https://www.classaction.org/news/class-action-claims-iona-colleges-website-misses-ada-compliance-mark" TargetMode="External"/><Relationship Id="rId2" Type="http://schemas.openxmlformats.org/officeDocument/2006/relationships/hyperlink" Target="http://www.icdri.org/legal/north_carolina_state_university_letter.htm" TargetMode="External"/><Relationship Id="rId16" Type="http://schemas.openxmlformats.org/officeDocument/2006/relationships/hyperlink" Target="https://nfb.org/national-federation-blind-and-maricopa-community-college-district-resolve-litigation" TargetMode="External"/><Relationship Id="rId20" Type="http://schemas.openxmlformats.org/officeDocument/2006/relationships/hyperlink" Target="http://thedailyrecord.com/2016/07/29/umd-deaf-fans-lawsuit-settlement/" TargetMode="External"/><Relationship Id="rId29" Type="http://schemas.openxmlformats.org/officeDocument/2006/relationships/hyperlink" Target="http://www.trelegal.com/wp-content/uploads/2016/10/Public-Fully-Executed-Redacted-COS-Settlement-Agreement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eafhh.net/wp/2009/07/29/hearing-impaired-football-fan-sues-ohio-state/" TargetMode="External"/><Relationship Id="rId11" Type="http://schemas.openxmlformats.org/officeDocument/2006/relationships/hyperlink" Target="https://nfb.org/node/913" TargetMode="External"/><Relationship Id="rId24" Type="http://schemas.openxmlformats.org/officeDocument/2006/relationships/hyperlink" Target="http://accessinghigherground.org/wp/wp-content/uploads/2015/04/DOJ-Letter-of-Investigation2.pdf" TargetMode="External"/><Relationship Id="rId32" Type="http://schemas.openxmlformats.org/officeDocument/2006/relationships/hyperlink" Target="https://www.nytimes.com/2017/10/11/nyregion/college-websites-disabled.html" TargetMode="External"/><Relationship Id="rId5" Type="http://schemas.openxmlformats.org/officeDocument/2006/relationships/hyperlink" Target="https://nfb.org/node/980" TargetMode="External"/><Relationship Id="rId15" Type="http://schemas.openxmlformats.org/officeDocument/2006/relationships/hyperlink" Target="https://www.ed.gov/news/press-releases/civil-rights-agreement-reached-south-carolina-technical-college-system-accessibi" TargetMode="External"/><Relationship Id="rId23" Type="http://schemas.openxmlformats.org/officeDocument/2006/relationships/hyperlink" Target="https://www.ed.gov/news/press-releases/university-cincinnati-us-education-department-reach-agreement-ensure-equal-acces" TargetMode="External"/><Relationship Id="rId28" Type="http://schemas.openxmlformats.org/officeDocument/2006/relationships/hyperlink" Target="https://creeclaw.org/online-content-lawsuit-harvard-mit/" TargetMode="External"/><Relationship Id="rId36" Type="http://schemas.openxmlformats.org/officeDocument/2006/relationships/hyperlink" Target="https://www.lexology.com/library/detail.aspx?g=e8e43193-318b-4cd0-b9ec-30b1ba7384d9" TargetMode="External"/><Relationship Id="rId10" Type="http://schemas.openxmlformats.org/officeDocument/2006/relationships/hyperlink" Target="https://www.justice.gov/opa/pr/justice-department-and-mcneese-state-university-reach-settlement-ensure-compliance-americans" TargetMode="External"/><Relationship Id="rId19" Type="http://schemas.openxmlformats.org/officeDocument/2006/relationships/hyperlink" Target="https://www.ada.gov/briefs/uc_berkley_lof.pdf" TargetMode="External"/><Relationship Id="rId31" Type="http://schemas.openxmlformats.org/officeDocument/2006/relationships/hyperlink" Target="https://dredf.org/2016/09/06/the-national-association-of-the-deaf-and-hulu-reach-agreement/" TargetMode="External"/><Relationship Id="rId4" Type="http://schemas.openxmlformats.org/officeDocument/2006/relationships/hyperlink" Target="https://nfb.org/node/1110" TargetMode="External"/><Relationship Id="rId9" Type="http://schemas.openxmlformats.org/officeDocument/2006/relationships/hyperlink" Target="http://accessibility.psu.edu/nfbpsusettlement/" TargetMode="External"/><Relationship Id="rId14" Type="http://schemas.openxmlformats.org/officeDocument/2006/relationships/hyperlink" Target="http://bbi.syr.edu/drba/docs/legal_bank/nyu_google_apps_request.pdf" TargetMode="External"/><Relationship Id="rId22" Type="http://schemas.openxmlformats.org/officeDocument/2006/relationships/hyperlink" Target="https://www2.ed.gov/about/offices/list/ocr/docs/investigations/more/10142224-b.pdf" TargetMode="External"/><Relationship Id="rId27" Type="http://schemas.openxmlformats.org/officeDocument/2006/relationships/hyperlink" Target="http://www.nj.com/education/2015/06/blind_students_lawsuit_atlantic_cape_community.html" TargetMode="External"/><Relationship Id="rId30" Type="http://schemas.openxmlformats.org/officeDocument/2006/relationships/hyperlink" Target="https://www2.ed.gov/about/offices/list/ocr/docs/investigations/more/08152040-b.pdf" TargetMode="External"/><Relationship Id="rId35" Type="http://schemas.openxmlformats.org/officeDocument/2006/relationships/hyperlink" Target="https://nfb.org/national-federation-blind-and-two-blind-students-file-suit-against-los-angeles-community-college" TargetMode="External"/><Relationship Id="rId8" Type="http://schemas.openxmlformats.org/officeDocument/2006/relationships/hyperlink" Target="https://www.cnet.com/news/netflix-and-deaf-rights-group-settle-suit-over-video-captions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jeff.newell@illinois.gov" TargetMode="External"/><Relationship Id="rId2" Type="http://schemas.openxmlformats.org/officeDocument/2006/relationships/hyperlink" Target="http://www.ilcco.net/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fu6rvrwvgY" TargetMode="External"/><Relationship Id="rId2" Type="http://schemas.openxmlformats.org/officeDocument/2006/relationships/hyperlink" Target="https://www.youtube.com/watch?v=vexhqOtO1Kk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jeff.newell@illinois.gov" TargetMode="External"/><Relationship Id="rId2" Type="http://schemas.openxmlformats.org/officeDocument/2006/relationships/hyperlink" Target="http://www.ilcco.net/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3962401"/>
            <a:ext cx="9144000" cy="818377"/>
          </a:xfrm>
        </p:spPr>
        <p:txBody>
          <a:bodyPr>
            <a:noAutofit/>
          </a:bodyPr>
          <a:lstStyle/>
          <a:p>
            <a:r>
              <a:rPr lang="en-US" sz="4400" b="1" dirty="0"/>
              <a:t>Accessibility: The Road to Success</a:t>
            </a:r>
            <a:endParaRPr lang="en-US" sz="6600" b="1" dirty="0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4953000"/>
            <a:ext cx="6400800" cy="533400"/>
          </a:xfrm>
        </p:spPr>
        <p:txBody>
          <a:bodyPr>
            <a:normAutofit/>
          </a:bodyPr>
          <a:lstStyle/>
          <a:p>
            <a:r>
              <a:rPr lang="en-US" sz="2400" dirty="0"/>
              <a:t>February 19 – 21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51692"/>
            <a:ext cx="2819400" cy="12602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1" y="381000"/>
            <a:ext cx="3167063" cy="266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2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National Deaf Mute College </a:t>
            </a:r>
            <a:br>
              <a:rPr lang="en-US" dirty="0" smtClean="0"/>
            </a:br>
            <a:r>
              <a:rPr lang="en-US" dirty="0" smtClean="0"/>
              <a:t>(Gallaudet University) 1864</a:t>
            </a:r>
            <a:endParaRPr lang="en-US" dirty="0"/>
          </a:p>
        </p:txBody>
      </p:sp>
      <p:pic>
        <p:nvPicPr>
          <p:cNvPr id="8" name="Content Placeholder 7" descr="photgraph from 1864 of Gallaudet campus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225" y="1417638"/>
            <a:ext cx="9587149" cy="438912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4BC93891-C5E2-4305-BC60-7277EB2EF12A}" type="slidenum">
              <a:rPr lang="en-US" smtClean="0">
                <a:solidFill>
                  <a:prstClr val="white">
                    <a:lumMod val="95000"/>
                  </a:prstClr>
                </a:solidFill>
                <a:ea typeface="ＭＳ Ｐゴシック" pitchFamily="-84" charset="-128"/>
              </a:rPr>
              <a:pPr algn="l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dirty="0">
              <a:solidFill>
                <a:prstClr val="white">
                  <a:lumMod val="95000"/>
                </a:prst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9043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Teacher </a:t>
            </a:r>
            <a:r>
              <a:rPr lang="en-US" dirty="0"/>
              <a:t>training for teachers of the </a:t>
            </a:r>
            <a:r>
              <a:rPr lang="en-US" dirty="0" smtClean="0"/>
              <a:t>blind 1884 Columbia Teachers College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8" name="Content Placeholder 7" descr="gothic building teachers college columbi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706" y="1417638"/>
            <a:ext cx="6840188" cy="438912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4BC93891-C5E2-4305-BC60-7277EB2EF12A}" type="slidenum">
              <a:rPr lang="en-US" smtClean="0">
                <a:solidFill>
                  <a:prstClr val="white">
                    <a:lumMod val="95000"/>
                  </a:prstClr>
                </a:solidFill>
                <a:ea typeface="ＭＳ Ｐゴシック" pitchFamily="-84" charset="-128"/>
              </a:rPr>
              <a:pPr algn="l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dirty="0">
              <a:solidFill>
                <a:prstClr val="white">
                  <a:lumMod val="95000"/>
                </a:prst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9256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Industrialization changes view on disability</a:t>
            </a:r>
            <a:endParaRPr lang="en-US" dirty="0"/>
          </a:p>
        </p:txBody>
      </p:sp>
      <p:pic>
        <p:nvPicPr>
          <p:cNvPr id="5" name="Content Placeholder 4" descr="women packed in factory working c 185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732" y="1417638"/>
            <a:ext cx="4516135" cy="438912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1A74540-1A5D-4324-8B2A-065D0631BF4E}" type="slidenum">
              <a:rPr lang="en-US" smtClean="0">
                <a:solidFill>
                  <a:prstClr val="white">
                    <a:lumMod val="95000"/>
                  </a:prstClr>
                </a:solidFill>
                <a:ea typeface="ＭＳ Ｐゴシック" pitchFamily="-84" charset="-128"/>
              </a:rPr>
              <a:pPr algn="l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dirty="0">
              <a:solidFill>
                <a:prstClr val="white">
                  <a:lumMod val="95000"/>
                </a:prst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6599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Education industrialized and supportive of industry</a:t>
            </a:r>
            <a:endParaRPr lang="en-US" dirty="0"/>
          </a:p>
        </p:txBody>
      </p:sp>
      <p:pic>
        <p:nvPicPr>
          <p:cNvPr id="4" name="Content Placeholder 3" descr="crowded classroom with teacher in front c 1850&#10;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359" y="1417638"/>
            <a:ext cx="5522882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9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Control the problem</a:t>
            </a:r>
            <a:endParaRPr lang="en-US" dirty="0"/>
          </a:p>
        </p:txBody>
      </p:sp>
      <p:pic>
        <p:nvPicPr>
          <p:cNvPr id="5" name="Content Placeholder 4" descr="two images one of people in a mental institution c 1900 the other the cover of a book called social control of the mentally deficient from around 1900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9925" y="1417638"/>
            <a:ext cx="392175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9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Hide the problem</a:t>
            </a:r>
            <a:endParaRPr lang="en-US" dirty="0"/>
          </a:p>
        </p:txBody>
      </p:sp>
      <p:pic>
        <p:nvPicPr>
          <p:cNvPr id="5" name="Content Placeholder 4" descr="people in a mental institution c 1900 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0113" y="1417638"/>
            <a:ext cx="5361373" cy="438912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1A74540-1A5D-4324-8B2A-065D0631BF4E}" type="slidenum">
              <a:rPr lang="en-US" smtClean="0">
                <a:solidFill>
                  <a:prstClr val="white">
                    <a:lumMod val="95000"/>
                  </a:prstClr>
                </a:solidFill>
                <a:ea typeface="ＭＳ Ｐゴシック" pitchFamily="-84" charset="-128"/>
              </a:rPr>
              <a:pPr algn="l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dirty="0">
              <a:solidFill>
                <a:prstClr val="white">
                  <a:lumMod val="95000"/>
                </a:prst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0598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Eugenics: American Made 1907</a:t>
            </a:r>
            <a:br>
              <a:rPr lang="en-US" dirty="0" smtClean="0"/>
            </a:br>
            <a:r>
              <a:rPr lang="en-US" dirty="0" smtClean="0"/>
              <a:t>62,162 sterilizations</a:t>
            </a:r>
            <a:endParaRPr lang="en-US" dirty="0"/>
          </a:p>
        </p:txBody>
      </p:sp>
      <p:pic>
        <p:nvPicPr>
          <p:cNvPr id="4" name="Content Placeholder 3" descr="Image of Supreme Court Justice Oliver Wendell Holmes, with a quote “three generations of imbeciles is enough, declared associate justice Oliver Wendell Holmes of the United States Supreme Court in a recent opinion, almost unanimous upholding the Virginia sterilization law of 1924&#10;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7" y="1417638"/>
            <a:ext cx="3135085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1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Helen Keller</a:t>
            </a:r>
            <a:endParaRPr lang="en-US" dirty="0"/>
          </a:p>
        </p:txBody>
      </p:sp>
      <p:pic>
        <p:nvPicPr>
          <p:cNvPr id="5" name="Content Placeholder 4" descr="helen keller and her nurse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616" y="1417638"/>
            <a:ext cx="3284367" cy="438912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1A74540-1A5D-4324-8B2A-065D0631BF4E}" type="slidenum">
              <a:rPr lang="en-US" smtClean="0">
                <a:solidFill>
                  <a:prstClr val="white">
                    <a:lumMod val="95000"/>
                  </a:prstClr>
                </a:solidFill>
                <a:ea typeface="ＭＳ Ｐゴシック" pitchFamily="-84" charset="-128"/>
              </a:rPr>
              <a:pPr algn="l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dirty="0">
              <a:solidFill>
                <a:prstClr val="white">
                  <a:lumMod val="95000"/>
                </a:prst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0260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Equality?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1A74540-1A5D-4324-8B2A-065D0631BF4E}" type="slidenum">
              <a:rPr lang="en-US" smtClean="0">
                <a:solidFill>
                  <a:prstClr val="white">
                    <a:lumMod val="95000"/>
                  </a:prstClr>
                </a:solidFill>
                <a:ea typeface="ＭＳ Ｐゴシック" pitchFamily="-84" charset="-128"/>
              </a:rPr>
              <a:pPr algn="l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dirty="0">
              <a:solidFill>
                <a:prstClr val="white">
                  <a:lumMod val="95000"/>
                </a:prstClr>
              </a:solidFill>
              <a:ea typeface="ＭＳ Ｐゴシック" pitchFamily="-84" charset="-128"/>
            </a:endParaRPr>
          </a:p>
        </p:txBody>
      </p:sp>
      <p:pic>
        <p:nvPicPr>
          <p:cNvPr id="5" name="Content Placeholder 4" descr="room stuffed with adult sized cribs or hospital beds filled with people with disabilities&#10;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842" y="1417638"/>
            <a:ext cx="6221915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88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Brown v Board 1954</a:t>
            </a:r>
            <a:endParaRPr lang="en-US" dirty="0"/>
          </a:p>
        </p:txBody>
      </p:sp>
      <p:pic>
        <p:nvPicPr>
          <p:cNvPr id="5" name="Content Placeholder 4" descr="thurgood marshall in front of supreme court after brown v board announcement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12" y="1417638"/>
            <a:ext cx="7811576" cy="438912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1A74540-1A5D-4324-8B2A-065D0631BF4E}" type="slidenum">
              <a:rPr lang="en-US" smtClean="0">
                <a:solidFill>
                  <a:prstClr val="white">
                    <a:lumMod val="95000"/>
                  </a:prstClr>
                </a:solidFill>
                <a:ea typeface="ＭＳ Ｐゴシック" pitchFamily="-84" charset="-128"/>
              </a:rPr>
              <a:pPr algn="l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dirty="0">
              <a:solidFill>
                <a:prstClr val="white">
                  <a:lumMod val="95000"/>
                </a:prst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4660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Conference Schedule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932" y="5867401"/>
            <a:ext cx="1447800" cy="6471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1" y="381001"/>
            <a:ext cx="2481263" cy="2087269"/>
          </a:xfrm>
          <a:prstGeom prst="rect">
            <a:avLst/>
          </a:prstGeom>
        </p:spPr>
      </p:pic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/>
          </p:nvPr>
        </p:nvGraphicFramePr>
        <p:xfrm>
          <a:off x="2152651" y="2667000"/>
          <a:ext cx="7753349" cy="3041904"/>
        </p:xfrm>
        <a:graphic>
          <a:graphicData uri="http://schemas.openxmlformats.org/drawingml/2006/table">
            <a:tbl>
              <a:tblPr firstCol="1" bandRow="1">
                <a:tableStyleId>{C083E6E3-FA7D-4D7B-A595-EF9225AFEA82}</a:tableStyleId>
              </a:tblPr>
              <a:tblGrid>
                <a:gridCol w="1011128">
                  <a:extLst>
                    <a:ext uri="{9D8B030D-6E8A-4147-A177-3AD203B41FA5}">
                      <a16:colId xmlns:a16="http://schemas.microsoft.com/office/drawing/2014/main" val="2649671566"/>
                    </a:ext>
                  </a:extLst>
                </a:gridCol>
                <a:gridCol w="3780416">
                  <a:extLst>
                    <a:ext uri="{9D8B030D-6E8A-4147-A177-3AD203B41FA5}">
                      <a16:colId xmlns:a16="http://schemas.microsoft.com/office/drawing/2014/main" val="3354382555"/>
                    </a:ext>
                  </a:extLst>
                </a:gridCol>
                <a:gridCol w="2961805">
                  <a:extLst>
                    <a:ext uri="{9D8B030D-6E8A-4147-A177-3AD203B41FA5}">
                      <a16:colId xmlns:a16="http://schemas.microsoft.com/office/drawing/2014/main" val="13100654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February 19</a:t>
                      </a:r>
                      <a:endParaRPr lang="en-US" sz="140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12:00 PM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KEYNOTE: Accessibility: A Civil Right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Arial Unicode MS" panose="020B0604020202020204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49655" algn="ctr"/>
                        </a:tabLst>
                      </a:pPr>
                      <a:r>
                        <a:rPr lang="en-US" sz="1050" dirty="0">
                          <a:effectLst/>
                        </a:rPr>
                        <a:t>Vance </a:t>
                      </a:r>
                      <a:r>
                        <a:rPr lang="en-US" sz="1050" dirty="0" smtClean="0">
                          <a:effectLst/>
                        </a:rPr>
                        <a:t>Martin , University </a:t>
                      </a:r>
                      <a:r>
                        <a:rPr lang="en-US" sz="1050" dirty="0">
                          <a:effectLst/>
                        </a:rPr>
                        <a:t>of Illinois Springfield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Arial Unicode MS" panose="020B0604020202020204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668818760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February 19</a:t>
                      </a:r>
                      <a:endParaRPr lang="en-US" sz="140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2:00 PM 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uFill>
                            <a:solidFill>
                              <a:srgbClr val="4F81BD"/>
                            </a:solidFill>
                          </a:uFill>
                        </a:rPr>
                        <a:t>Mapping Your Success: Universal Design for Learning</a:t>
                      </a:r>
                      <a:endParaRPr lang="en-US" sz="1100" b="1">
                        <a:solidFill>
                          <a:srgbClr val="4F81BD"/>
                        </a:solidFill>
                        <a:effectLst/>
                        <a:uFill>
                          <a:solidFill>
                            <a:srgbClr val="4F81BD"/>
                          </a:solidFill>
                        </a:uFill>
                        <a:latin typeface="Times New Roman" panose="02020603050405020304" pitchFamily="18" charset="0"/>
                        <a:cs typeface="Arial Unicode MS" panose="020B0604020202020204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49655" algn="ctr"/>
                        </a:tabLst>
                      </a:pPr>
                      <a:r>
                        <a:rPr lang="en-US" sz="1050" dirty="0">
                          <a:effectLst/>
                        </a:rPr>
                        <a:t>Zach </a:t>
                      </a:r>
                      <a:r>
                        <a:rPr lang="en-US" sz="1050" dirty="0" err="1" smtClean="0">
                          <a:effectLst/>
                        </a:rPr>
                        <a:t>Petrea</a:t>
                      </a:r>
                      <a:r>
                        <a:rPr lang="en-US" sz="1050" dirty="0" smtClean="0">
                          <a:effectLst/>
                        </a:rPr>
                        <a:t>, Heartland </a:t>
                      </a:r>
                      <a:r>
                        <a:rPr lang="en-US" sz="1050" dirty="0">
                          <a:effectLst/>
                        </a:rPr>
                        <a:t>Community College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Arial Unicode MS" panose="020B0604020202020204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1364067855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February 20</a:t>
                      </a:r>
                      <a:endParaRPr lang="en-US" sz="140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10:00 AM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Simple Solutions: Accessibility for Audio and Video Resources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49655" algn="ctr"/>
                        </a:tabLst>
                      </a:pPr>
                      <a:r>
                        <a:rPr lang="en-US" sz="1050" dirty="0">
                          <a:effectLst/>
                        </a:rPr>
                        <a:t>Robin </a:t>
                      </a:r>
                      <a:r>
                        <a:rPr lang="en-US" sz="1050" dirty="0" smtClean="0">
                          <a:effectLst/>
                        </a:rPr>
                        <a:t>Fisch, Sauk </a:t>
                      </a:r>
                      <a:r>
                        <a:rPr lang="en-US" sz="1050" dirty="0">
                          <a:effectLst/>
                        </a:rPr>
                        <a:t>Valley Community College 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49655" algn="ctr"/>
                        </a:tabLst>
                      </a:pPr>
                      <a:r>
                        <a:rPr lang="en-US" sz="1050" dirty="0">
                          <a:effectLst/>
                        </a:rPr>
                        <a:t>Lori </a:t>
                      </a:r>
                      <a:r>
                        <a:rPr lang="en-US" sz="1050" dirty="0" smtClean="0">
                          <a:effectLst/>
                        </a:rPr>
                        <a:t>Wendt, Parkland </a:t>
                      </a:r>
                      <a:r>
                        <a:rPr lang="en-US" sz="1050" dirty="0">
                          <a:effectLst/>
                        </a:rPr>
                        <a:t>College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Arial Unicode MS" panose="020B0604020202020204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2756058148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February 20</a:t>
                      </a:r>
                      <a:endParaRPr lang="en-US" sz="140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2:00 PM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uFill>
                            <a:solidFill>
                              <a:srgbClr val="4F81BD"/>
                            </a:solidFill>
                          </a:uFill>
                        </a:rPr>
                        <a:t>Moving Down the Road to Success: How to Approach Accessibility</a:t>
                      </a:r>
                      <a:endParaRPr lang="en-US" sz="1100" b="1">
                        <a:solidFill>
                          <a:srgbClr val="4F81BD"/>
                        </a:solidFill>
                        <a:effectLst/>
                        <a:uFill>
                          <a:solidFill>
                            <a:srgbClr val="4F81BD"/>
                          </a:solidFill>
                        </a:uFill>
                        <a:latin typeface="Times New Roman" panose="02020603050405020304" pitchFamily="18" charset="0"/>
                        <a:cs typeface="Arial Unicode MS" panose="020B0604020202020204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49655" algn="ctr"/>
                        </a:tabLst>
                      </a:pPr>
                      <a:r>
                        <a:rPr lang="en-US" sz="1050" dirty="0">
                          <a:effectLst/>
                        </a:rPr>
                        <a:t>Kona </a:t>
                      </a:r>
                      <a:r>
                        <a:rPr lang="en-US" sz="1050" dirty="0" smtClean="0">
                          <a:effectLst/>
                        </a:rPr>
                        <a:t>Jones, Richland </a:t>
                      </a:r>
                      <a:r>
                        <a:rPr lang="en-US" sz="1050" dirty="0">
                          <a:effectLst/>
                        </a:rPr>
                        <a:t>Community College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49655" algn="ctr"/>
                        </a:tabLst>
                      </a:pPr>
                      <a:r>
                        <a:rPr lang="en-US" sz="1050" dirty="0">
                          <a:effectLst/>
                        </a:rPr>
                        <a:t>Scott </a:t>
                      </a:r>
                      <a:r>
                        <a:rPr lang="en-US" sz="1050" dirty="0" err="1" smtClean="0">
                          <a:effectLst/>
                        </a:rPr>
                        <a:t>Rial</a:t>
                      </a:r>
                      <a:r>
                        <a:rPr lang="en-US" sz="1050" dirty="0" smtClean="0">
                          <a:effectLst/>
                        </a:rPr>
                        <a:t>, College </a:t>
                      </a:r>
                      <a:r>
                        <a:rPr lang="en-US" sz="1050" dirty="0">
                          <a:effectLst/>
                        </a:rPr>
                        <a:t>of Lake County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49655" algn="ctr"/>
                        </a:tabLst>
                      </a:pPr>
                      <a:r>
                        <a:rPr lang="en-US" sz="1050" dirty="0">
                          <a:effectLst/>
                        </a:rPr>
                        <a:t>Susan </a:t>
                      </a:r>
                      <a:r>
                        <a:rPr lang="en-US" sz="1050" dirty="0" smtClean="0">
                          <a:effectLst/>
                        </a:rPr>
                        <a:t>Nugent, Lake </a:t>
                      </a:r>
                      <a:r>
                        <a:rPr lang="en-US" sz="1050" dirty="0">
                          <a:effectLst/>
                        </a:rPr>
                        <a:t>Land College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Arial Unicode MS" panose="020B0604020202020204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3867971540"/>
                  </a:ext>
                </a:extLst>
              </a:tr>
              <a:tr h="2686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February 21</a:t>
                      </a:r>
                      <a:endParaRPr lang="en-US" sz="140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10:00 AM 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uFill>
                            <a:solidFill>
                              <a:srgbClr val="4F81BD"/>
                            </a:solidFill>
                          </a:uFill>
                        </a:rPr>
                        <a:t>Moving Down the Road to Success: How Different Learning Management Systems Address Accessibility</a:t>
                      </a:r>
                      <a:endParaRPr lang="en-US" sz="1100" b="1">
                        <a:solidFill>
                          <a:srgbClr val="4F81BD"/>
                        </a:solidFill>
                        <a:effectLst/>
                        <a:uFill>
                          <a:solidFill>
                            <a:srgbClr val="4F81BD"/>
                          </a:solidFill>
                        </a:uFill>
                        <a:latin typeface="Times New Roman" panose="02020603050405020304" pitchFamily="18" charset="0"/>
                        <a:cs typeface="Arial Unicode MS" panose="020B0604020202020204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49655" algn="ctr"/>
                        </a:tabLst>
                      </a:pPr>
                      <a:r>
                        <a:rPr lang="en-US" sz="1050" dirty="0">
                          <a:effectLst/>
                        </a:rPr>
                        <a:t>Kona </a:t>
                      </a:r>
                      <a:r>
                        <a:rPr lang="en-US" sz="1050" dirty="0" smtClean="0">
                          <a:effectLst/>
                        </a:rPr>
                        <a:t>Jones, Richland </a:t>
                      </a:r>
                      <a:r>
                        <a:rPr lang="en-US" sz="1050" dirty="0">
                          <a:effectLst/>
                        </a:rPr>
                        <a:t>Community College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49655" algn="ctr"/>
                        </a:tabLst>
                      </a:pPr>
                      <a:r>
                        <a:rPr lang="en-US" sz="1050" dirty="0">
                          <a:effectLst/>
                        </a:rPr>
                        <a:t>Selom </a:t>
                      </a:r>
                      <a:r>
                        <a:rPr lang="en-US" sz="1050" dirty="0" smtClean="0">
                          <a:effectLst/>
                        </a:rPr>
                        <a:t>Assignon, Harold </a:t>
                      </a:r>
                      <a:r>
                        <a:rPr lang="en-US" sz="1050" dirty="0">
                          <a:effectLst/>
                        </a:rPr>
                        <a:t>Washington College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49655" algn="ctr"/>
                        </a:tabLst>
                      </a:pPr>
                      <a:r>
                        <a:rPr lang="en-US" sz="1050" dirty="0">
                          <a:effectLst/>
                        </a:rPr>
                        <a:t>Lara </a:t>
                      </a:r>
                      <a:r>
                        <a:rPr lang="en-US" sz="1050" dirty="0" smtClean="0">
                          <a:effectLst/>
                        </a:rPr>
                        <a:t>Tompkins, College </a:t>
                      </a:r>
                      <a:r>
                        <a:rPr lang="en-US" sz="1050" dirty="0">
                          <a:effectLst/>
                        </a:rPr>
                        <a:t>of DuPage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Arial Unicode MS" panose="020B0604020202020204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1540744017"/>
                  </a:ext>
                </a:extLst>
              </a:tr>
              <a:tr h="2686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February 21</a:t>
                      </a:r>
                      <a:endParaRPr lang="en-US" sz="140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2:00 PM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uFill>
                            <a:solidFill>
                              <a:srgbClr val="4F81BD"/>
                            </a:solidFill>
                          </a:uFill>
                        </a:rPr>
                        <a:t>Digital Access and YOU</a:t>
                      </a:r>
                      <a:endParaRPr lang="en-US" sz="1100" b="1">
                        <a:solidFill>
                          <a:srgbClr val="4F81BD"/>
                        </a:solidFill>
                        <a:effectLst/>
                        <a:uFill>
                          <a:solidFill>
                            <a:srgbClr val="4F81BD"/>
                          </a:solidFill>
                        </a:uFill>
                        <a:latin typeface="Times New Roman" panose="02020603050405020304" pitchFamily="18" charset="0"/>
                        <a:cs typeface="Arial Unicode MS" panose="020B0604020202020204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49655" algn="ctr"/>
                        </a:tabLst>
                      </a:pPr>
                      <a:r>
                        <a:rPr lang="en-US" sz="1050" dirty="0">
                          <a:effectLst/>
                        </a:rPr>
                        <a:t>Becky Benkert &amp; Mike </a:t>
                      </a:r>
                      <a:r>
                        <a:rPr lang="en-US" sz="1050" dirty="0" err="1" smtClean="0">
                          <a:effectLst/>
                        </a:rPr>
                        <a:t>Maxse</a:t>
                      </a:r>
                      <a:r>
                        <a:rPr lang="en-US" sz="1050" dirty="0" smtClean="0">
                          <a:effectLst/>
                        </a:rPr>
                        <a:t>, College </a:t>
                      </a:r>
                      <a:r>
                        <a:rPr lang="en-US" sz="1050" dirty="0">
                          <a:effectLst/>
                        </a:rPr>
                        <a:t>of DuPage 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Arial Unicode MS" panose="020B0604020202020204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1729688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142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African American protests</a:t>
            </a:r>
            <a:endParaRPr lang="en-US" dirty="0"/>
          </a:p>
        </p:txBody>
      </p:sp>
      <p:pic>
        <p:nvPicPr>
          <p:cNvPr id="6" name="Content Placeholder 5" descr="march at selma on pettus bridge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353" y="1417638"/>
            <a:ext cx="7790893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Civil Right Act 1964</a:t>
            </a:r>
            <a:endParaRPr lang="en-US" dirty="0"/>
          </a:p>
        </p:txBody>
      </p:sp>
      <p:pic>
        <p:nvPicPr>
          <p:cNvPr id="5" name="Content Placeholder 4" descr="lb johnson signing civil rights act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296" y="1417638"/>
            <a:ext cx="7775008" cy="438912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1A74540-1A5D-4324-8B2A-065D0631BF4E}" type="slidenum">
              <a:rPr lang="en-US" smtClean="0">
                <a:solidFill>
                  <a:prstClr val="white">
                    <a:lumMod val="95000"/>
                  </a:prstClr>
                </a:solidFill>
                <a:ea typeface="ＭＳ Ｐゴシック" pitchFamily="-84" charset="-128"/>
              </a:rPr>
              <a:pPr algn="l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dirty="0">
              <a:solidFill>
                <a:prstClr val="white">
                  <a:lumMod val="95000"/>
                </a:prst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591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LGBT Protests</a:t>
            </a:r>
            <a:endParaRPr lang="en-US" dirty="0"/>
          </a:p>
        </p:txBody>
      </p:sp>
      <p:pic>
        <p:nvPicPr>
          <p:cNvPr id="5" name="Content Placeholder 4" descr="lgbt march after stonewall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0" y="1417638"/>
            <a:ext cx="5852160" cy="438912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1A74540-1A5D-4324-8B2A-065D0631BF4E}" type="slidenum">
              <a:rPr lang="en-US" smtClean="0">
                <a:solidFill>
                  <a:prstClr val="white">
                    <a:lumMod val="95000"/>
                  </a:prstClr>
                </a:solidFill>
                <a:ea typeface="ＭＳ Ｐゴシック" pitchFamily="-84" charset="-128"/>
              </a:rPr>
              <a:pPr algn="l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dirty="0">
              <a:solidFill>
                <a:prstClr val="white">
                  <a:lumMod val="95000"/>
                </a:prst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94801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Protests for ERA</a:t>
            </a:r>
            <a:endParaRPr lang="en-US" dirty="0"/>
          </a:p>
        </p:txBody>
      </p:sp>
      <p:pic>
        <p:nvPicPr>
          <p:cNvPr id="5" name="Content Placeholder 4" descr="california women protesting for er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0" y="1532097"/>
            <a:ext cx="7680960" cy="438912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1A74540-1A5D-4324-8B2A-065D0631BF4E}" type="slidenum">
              <a:rPr lang="en-US" smtClean="0">
                <a:solidFill>
                  <a:prstClr val="white">
                    <a:lumMod val="95000"/>
                  </a:prstClr>
                </a:solidFill>
                <a:ea typeface="ＭＳ Ｐゴシック" pitchFamily="-84" charset="-128"/>
              </a:rPr>
              <a:pPr algn="l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dirty="0">
              <a:solidFill>
                <a:prstClr val="white">
                  <a:lumMod val="95000"/>
                </a:prst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4386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Forgotten protesters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1A74540-1A5D-4324-8B2A-065D0631BF4E}" type="slidenum">
              <a:rPr lang="en-US" smtClean="0">
                <a:solidFill>
                  <a:prstClr val="white">
                    <a:lumMod val="95000"/>
                  </a:prstClr>
                </a:solidFill>
                <a:ea typeface="ＭＳ Ｐゴシック" pitchFamily="-84" charset="-128"/>
              </a:rPr>
              <a:pPr algn="l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dirty="0">
              <a:solidFill>
                <a:prstClr val="white">
                  <a:lumMod val="95000"/>
                </a:prstClr>
              </a:solidFill>
              <a:ea typeface="ＭＳ Ｐゴシック" pitchFamily="-84" charset="-128"/>
            </a:endParaRPr>
          </a:p>
        </p:txBody>
      </p:sp>
      <p:pic>
        <p:nvPicPr>
          <p:cNvPr id="9" name="Content Placeholder 8" descr="people with varied disabilities marching for rahabilitation act 197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832" y="1417638"/>
            <a:ext cx="7107936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322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Rehabilitation Act 1973</a:t>
            </a:r>
            <a:endParaRPr lang="en-US" dirty="0"/>
          </a:p>
        </p:txBody>
      </p:sp>
      <p:pic>
        <p:nvPicPr>
          <p:cNvPr id="5" name="Content Placeholder 4" descr="nixon signing reahbilitation act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042" y="1417638"/>
            <a:ext cx="10289515" cy="438912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1A74540-1A5D-4324-8B2A-065D0631BF4E}" type="slidenum">
              <a:rPr lang="en-US" smtClean="0">
                <a:solidFill>
                  <a:prstClr val="white">
                    <a:lumMod val="95000"/>
                  </a:prstClr>
                </a:solidFill>
                <a:ea typeface="ＭＳ Ｐゴシック" pitchFamily="-84" charset="-128"/>
              </a:rPr>
              <a:pPr algn="l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dirty="0">
              <a:solidFill>
                <a:prstClr val="white">
                  <a:lumMod val="95000"/>
                </a:prst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25704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Americans with Disabilities Act 1990</a:t>
            </a:r>
            <a:endParaRPr lang="en-US" dirty="0"/>
          </a:p>
        </p:txBody>
      </p:sp>
      <p:pic>
        <p:nvPicPr>
          <p:cNvPr id="4" name="Content Placeholder 3" descr="two images, one with a man in a wheel chair holding a sign which reads support 504, the other a man in a wheel chair next to president George HW Bush as he signs the ADA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1"/>
          <a:stretch/>
        </p:blipFill>
        <p:spPr>
          <a:xfrm>
            <a:off x="3177666" y="1417638"/>
            <a:ext cx="6446268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Laws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1954- Brown v Board “separate cannot be equal”</a:t>
            </a:r>
          </a:p>
          <a:p>
            <a:r>
              <a:rPr lang="en-US" dirty="0" smtClean="0"/>
              <a:t>1964- Civil Rights Act</a:t>
            </a:r>
          </a:p>
          <a:p>
            <a:r>
              <a:rPr lang="en-US" dirty="0" smtClean="0"/>
              <a:t>1973- </a:t>
            </a:r>
            <a:r>
              <a:rPr lang="en-US" dirty="0" smtClean="0">
                <a:hlinkClick r:id="rId3"/>
              </a:rPr>
              <a:t>Rehabilitation Act (Public)</a:t>
            </a:r>
          </a:p>
          <a:p>
            <a:pPr lvl="1"/>
            <a:r>
              <a:rPr lang="en-US" dirty="0" smtClean="0">
                <a:hlinkClick r:id="rId3"/>
              </a:rPr>
              <a:t>Section 504 of Rehabilitation Act focuses on equality in education</a:t>
            </a:r>
            <a:endParaRPr lang="en-US" dirty="0" smtClean="0"/>
          </a:p>
          <a:p>
            <a:pPr lvl="2"/>
            <a:r>
              <a:rPr lang="en-US" dirty="0" smtClean="0"/>
              <a:t>Job training</a:t>
            </a:r>
          </a:p>
          <a:p>
            <a:pPr lvl="2"/>
            <a:r>
              <a:rPr lang="en-US" dirty="0" smtClean="0"/>
              <a:t>Access to building and transport</a:t>
            </a:r>
          </a:p>
          <a:p>
            <a:pPr lvl="2"/>
            <a:r>
              <a:rPr lang="en-US" dirty="0" smtClean="0"/>
              <a:t>Protection for people with disabilities</a:t>
            </a:r>
          </a:p>
          <a:p>
            <a:r>
              <a:rPr lang="en-US" dirty="0" smtClean="0"/>
              <a:t>1986- Section 508 Electronic and IT must be accessible</a:t>
            </a:r>
          </a:p>
          <a:p>
            <a:r>
              <a:rPr lang="en-US" dirty="0" smtClean="0"/>
              <a:t>1990- </a:t>
            </a:r>
            <a:r>
              <a:rPr lang="en-US" dirty="0" smtClean="0">
                <a:hlinkClick r:id="rId4"/>
              </a:rPr>
              <a:t>Americans with Disabilities Act </a:t>
            </a:r>
            <a:r>
              <a:rPr lang="en-US" dirty="0" smtClean="0"/>
              <a:t>(extends 504 to Private)</a:t>
            </a:r>
          </a:p>
          <a:p>
            <a:r>
              <a:rPr lang="en-US" dirty="0" smtClean="0"/>
              <a:t>1998- Section 508 refresh</a:t>
            </a:r>
          </a:p>
          <a:p>
            <a:r>
              <a:rPr lang="en-US" dirty="0" smtClean="0"/>
              <a:t>1999- WCAG 1.0</a:t>
            </a:r>
          </a:p>
          <a:p>
            <a:r>
              <a:rPr lang="en-US" dirty="0" smtClean="0"/>
              <a:t>2008- </a:t>
            </a:r>
            <a:r>
              <a:rPr lang="en-US" dirty="0" smtClean="0">
                <a:hlinkClick r:id="rId5"/>
              </a:rPr>
              <a:t>WCAG 2.0</a:t>
            </a:r>
            <a:endParaRPr lang="en-US" dirty="0" smtClean="0"/>
          </a:p>
          <a:p>
            <a:r>
              <a:rPr lang="en-US" dirty="0" smtClean="0"/>
              <a:t>2010- </a:t>
            </a:r>
            <a:r>
              <a:rPr lang="en-US" dirty="0" smtClean="0">
                <a:hlinkClick r:id="rId6"/>
              </a:rPr>
              <a:t>CVAA (Communications and Video Accessibility Act) </a:t>
            </a:r>
            <a:r>
              <a:rPr lang="en-US" dirty="0" smtClean="0"/>
              <a:t>commercial video</a:t>
            </a:r>
          </a:p>
          <a:p>
            <a:r>
              <a:rPr lang="en-US" dirty="0" smtClean="0"/>
              <a:t>2017- </a:t>
            </a:r>
            <a:r>
              <a:rPr lang="en-US" dirty="0" smtClean="0">
                <a:hlinkClick r:id="rId7"/>
              </a:rPr>
              <a:t>508 refresh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91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Case Laws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 fontScale="25000" lnSpcReduction="20000"/>
          </a:bodyPr>
          <a:lstStyle/>
          <a:p>
            <a:r>
              <a:rPr lang="en-US" b="1" dirty="0" smtClean="0"/>
              <a:t>2000</a:t>
            </a:r>
          </a:p>
          <a:p>
            <a:pPr lvl="1"/>
            <a:r>
              <a:rPr lang="en-US" b="1" dirty="0" smtClean="0">
                <a:hlinkClick r:id="rId2"/>
              </a:rPr>
              <a:t>North </a:t>
            </a:r>
            <a:r>
              <a:rPr lang="en-US" b="1" dirty="0">
                <a:hlinkClick r:id="rId2"/>
              </a:rPr>
              <a:t>Carolina State sued over inaccessible hardware and software</a:t>
            </a:r>
            <a:r>
              <a:rPr lang="en-US" dirty="0"/>
              <a:t>.</a:t>
            </a:r>
          </a:p>
          <a:p>
            <a:r>
              <a:rPr lang="en-US" b="1" dirty="0"/>
              <a:t>2009 </a:t>
            </a:r>
          </a:p>
          <a:p>
            <a:pPr lvl="1"/>
            <a:r>
              <a:rPr lang="en-US" b="1" dirty="0">
                <a:hlinkClick r:id="rId3"/>
              </a:rPr>
              <a:t>Small Business Association sued over inaccessible website</a:t>
            </a:r>
            <a:r>
              <a:rPr lang="en-US" dirty="0"/>
              <a:t>.</a:t>
            </a:r>
          </a:p>
          <a:p>
            <a:pPr lvl="1"/>
            <a:r>
              <a:rPr lang="en-US" b="1" dirty="0">
                <a:hlinkClick r:id="rId4"/>
              </a:rPr>
              <a:t>Social Security Administration sued over inaccessible website</a:t>
            </a:r>
            <a:r>
              <a:rPr lang="en-US" dirty="0"/>
              <a:t>.</a:t>
            </a:r>
          </a:p>
          <a:p>
            <a:pPr lvl="1"/>
            <a:r>
              <a:rPr lang="en-US" b="1" dirty="0">
                <a:hlinkClick r:id="rId5"/>
              </a:rPr>
              <a:t>United States Department of Education sued over inaccessible website and documents</a:t>
            </a:r>
            <a:r>
              <a:rPr lang="en-US" dirty="0"/>
              <a:t>.</a:t>
            </a:r>
          </a:p>
          <a:p>
            <a:pPr lvl="1"/>
            <a:r>
              <a:rPr lang="en-US" b="1" dirty="0">
                <a:hlinkClick r:id="rId6"/>
              </a:rPr>
              <a:t>The Ohio State University sued over failure to caption video at the Stadium and Arenas</a:t>
            </a:r>
            <a:r>
              <a:rPr lang="en-US" dirty="0"/>
              <a:t>.</a:t>
            </a:r>
          </a:p>
          <a:p>
            <a:pPr lvl="1"/>
            <a:r>
              <a:rPr lang="en-US" b="1" dirty="0">
                <a:hlinkClick r:id="rId7"/>
              </a:rPr>
              <a:t>Arizona State University sued over use of inaccessible Amazon Kindles</a:t>
            </a:r>
            <a:r>
              <a:rPr lang="en-US" dirty="0"/>
              <a:t>.</a:t>
            </a:r>
          </a:p>
          <a:p>
            <a:pPr lvl="1"/>
            <a:r>
              <a:rPr lang="en-US" b="1" dirty="0">
                <a:hlinkClick r:id="rId7"/>
              </a:rPr>
              <a:t>Pace University sued over use of inaccessible Amazon Kindles</a:t>
            </a:r>
            <a:r>
              <a:rPr lang="en-US" dirty="0"/>
              <a:t>.</a:t>
            </a:r>
          </a:p>
          <a:p>
            <a:pPr lvl="1"/>
            <a:r>
              <a:rPr lang="en-US" b="1" dirty="0">
                <a:hlinkClick r:id="rId7"/>
              </a:rPr>
              <a:t>Case Western sued over use of inaccessible Amazon Kindles</a:t>
            </a:r>
            <a:r>
              <a:rPr lang="en-US" dirty="0"/>
              <a:t>.</a:t>
            </a:r>
          </a:p>
          <a:p>
            <a:pPr lvl="1"/>
            <a:r>
              <a:rPr lang="en-US" b="1" dirty="0">
                <a:hlinkClick r:id="rId7"/>
              </a:rPr>
              <a:t>Reed College sued over use of inaccessible Amazon Kindles</a:t>
            </a:r>
            <a:r>
              <a:rPr lang="en-US" dirty="0"/>
              <a:t>.</a:t>
            </a:r>
          </a:p>
          <a:p>
            <a:pPr lvl="1"/>
            <a:r>
              <a:rPr lang="en-US" b="1" dirty="0">
                <a:hlinkClick r:id="rId7"/>
              </a:rPr>
              <a:t>University of Virginia Darden School of Business sued over use of inaccessible Amazon Kindles</a:t>
            </a:r>
            <a:r>
              <a:rPr lang="en-US" dirty="0"/>
              <a:t>.</a:t>
            </a:r>
          </a:p>
          <a:p>
            <a:r>
              <a:rPr lang="en-US" b="1" dirty="0"/>
              <a:t>2010</a:t>
            </a:r>
          </a:p>
          <a:p>
            <a:pPr lvl="1"/>
            <a:r>
              <a:rPr lang="en-US" b="1" dirty="0">
                <a:hlinkClick r:id="rId8"/>
              </a:rPr>
              <a:t>Netflix sued over non-captioned streaming videos. </a:t>
            </a:r>
            <a:endParaRPr lang="en-US" dirty="0"/>
          </a:p>
          <a:p>
            <a:pPr lvl="1"/>
            <a:r>
              <a:rPr lang="en-US" b="1" dirty="0">
                <a:hlinkClick r:id="rId9"/>
              </a:rPr>
              <a:t>Penn State sued over inaccessible websites, learning management system, smart podiums, banks software and ATMs</a:t>
            </a:r>
            <a:r>
              <a:rPr lang="en-US" dirty="0"/>
              <a:t>.  </a:t>
            </a:r>
            <a:r>
              <a:rPr lang="en-US" dirty="0" smtClean="0"/>
              <a:t>	</a:t>
            </a:r>
            <a:endParaRPr lang="en-US" dirty="0"/>
          </a:p>
          <a:p>
            <a:pPr lvl="1"/>
            <a:r>
              <a:rPr lang="en-US" b="1" dirty="0">
                <a:hlinkClick r:id="rId10"/>
              </a:rPr>
              <a:t>McNeese State University sued over inaccessible buildings</a:t>
            </a:r>
            <a:r>
              <a:rPr lang="en-US" dirty="0"/>
              <a:t>.</a:t>
            </a:r>
          </a:p>
          <a:p>
            <a:r>
              <a:rPr lang="en-US" b="1" dirty="0"/>
              <a:t>2011</a:t>
            </a:r>
          </a:p>
          <a:p>
            <a:pPr lvl="1"/>
            <a:r>
              <a:rPr lang="en-US" b="1" dirty="0">
                <a:hlinkClick r:id="rId11"/>
              </a:rPr>
              <a:t>Florida State sued over inaccessible software, textbooks, and clickers. </a:t>
            </a:r>
            <a:endParaRPr lang="en-US" dirty="0"/>
          </a:p>
          <a:p>
            <a:pPr lvl="1"/>
            <a:r>
              <a:rPr lang="en-US" b="1" dirty="0">
                <a:hlinkClick r:id="rId12"/>
              </a:rPr>
              <a:t>University of California Berkeley sued over inaccessible textbooks</a:t>
            </a:r>
            <a:r>
              <a:rPr lang="en-US" dirty="0"/>
              <a:t>.</a:t>
            </a:r>
          </a:p>
          <a:p>
            <a:pPr lvl="1"/>
            <a:r>
              <a:rPr lang="en-US" b="1" dirty="0">
                <a:hlinkClick r:id="rId13"/>
              </a:rPr>
              <a:t>Northwestern University sued over use of inaccessible Google apps. </a:t>
            </a:r>
            <a:endParaRPr lang="en-US" dirty="0"/>
          </a:p>
          <a:p>
            <a:pPr lvl="1"/>
            <a:r>
              <a:rPr lang="en-US" b="1" dirty="0">
                <a:hlinkClick r:id="rId14"/>
              </a:rPr>
              <a:t>New York University sued over use of inaccessible Google apps.  </a:t>
            </a:r>
            <a:endParaRPr lang="en-US" dirty="0"/>
          </a:p>
          <a:p>
            <a:pPr lvl="1"/>
            <a:r>
              <a:rPr lang="en-US" b="1" dirty="0">
                <a:hlinkClick r:id="rId15"/>
              </a:rPr>
              <a:t>South Carolina Technical College System sued over inaccessible websites</a:t>
            </a:r>
            <a:r>
              <a:rPr lang="en-US" dirty="0"/>
              <a:t>.</a:t>
            </a:r>
          </a:p>
          <a:p>
            <a:r>
              <a:rPr lang="en-US" b="1" dirty="0"/>
              <a:t>2012</a:t>
            </a:r>
          </a:p>
          <a:p>
            <a:pPr lvl="1"/>
            <a:r>
              <a:rPr lang="en-US" b="1" dirty="0">
                <a:hlinkClick r:id="rId16"/>
              </a:rPr>
              <a:t>Maricopa Community College sued over inaccessible course materials. </a:t>
            </a:r>
            <a:endParaRPr lang="en-US" dirty="0"/>
          </a:p>
          <a:p>
            <a:pPr lvl="1"/>
            <a:r>
              <a:rPr lang="en-US" b="1" dirty="0">
                <a:hlinkClick r:id="rId17"/>
              </a:rPr>
              <a:t>University of Kentucky sued over failure to caption video at the Stadium and Arenas</a:t>
            </a:r>
            <a:r>
              <a:rPr lang="en-US" dirty="0"/>
              <a:t>.</a:t>
            </a:r>
          </a:p>
          <a:p>
            <a:pPr lvl="1"/>
            <a:r>
              <a:rPr lang="en-US" b="1" dirty="0">
                <a:hlinkClick r:id="rId18"/>
              </a:rPr>
              <a:t>University of Montana sued over inaccessible learning management system, clickers, and websites</a:t>
            </a:r>
            <a:r>
              <a:rPr lang="en-US" dirty="0"/>
              <a:t>.</a:t>
            </a:r>
          </a:p>
          <a:p>
            <a:r>
              <a:rPr lang="en-US" b="1" dirty="0"/>
              <a:t>2013</a:t>
            </a:r>
          </a:p>
          <a:p>
            <a:pPr lvl="1"/>
            <a:r>
              <a:rPr lang="en-US" b="1" dirty="0">
                <a:hlinkClick r:id="rId19"/>
              </a:rPr>
              <a:t>University of California Berkeley sued over failure to caption videos, inaccessible Massive Open Online Courses, and for shorter time in making course materials accessible</a:t>
            </a:r>
            <a:r>
              <a:rPr lang="en-US" dirty="0"/>
              <a:t>.</a:t>
            </a:r>
          </a:p>
          <a:p>
            <a:pPr lvl="1"/>
            <a:r>
              <a:rPr lang="en-US" b="1" dirty="0">
                <a:hlinkClick r:id="rId20"/>
              </a:rPr>
              <a:t>University of Maryland sued over failure to caption video at the Stadium and Arenas</a:t>
            </a:r>
            <a:r>
              <a:rPr lang="en-US" dirty="0"/>
              <a:t>.</a:t>
            </a:r>
          </a:p>
          <a:p>
            <a:r>
              <a:rPr lang="en-US" b="1" dirty="0"/>
              <a:t>2014</a:t>
            </a:r>
          </a:p>
          <a:p>
            <a:pPr lvl="1"/>
            <a:r>
              <a:rPr lang="en-US" b="1" dirty="0">
                <a:hlinkClick r:id="rId21"/>
              </a:rPr>
              <a:t>Miami University sued over inaccessible course materials. </a:t>
            </a:r>
            <a:endParaRPr lang="en-US" dirty="0"/>
          </a:p>
          <a:p>
            <a:pPr lvl="1"/>
            <a:r>
              <a:rPr lang="en-US" b="1" dirty="0">
                <a:hlinkClick r:id="rId22"/>
              </a:rPr>
              <a:t>Mt Hood Community College sued over inaccessible websites. </a:t>
            </a:r>
            <a:endParaRPr lang="en-US" dirty="0"/>
          </a:p>
          <a:p>
            <a:pPr lvl="1"/>
            <a:r>
              <a:rPr lang="en-US" b="1" dirty="0">
                <a:hlinkClick r:id="rId23"/>
              </a:rPr>
              <a:t>University of Cincinnati sued over inaccessible websites</a:t>
            </a:r>
            <a:r>
              <a:rPr lang="en-US" dirty="0"/>
              <a:t>.</a:t>
            </a:r>
          </a:p>
          <a:p>
            <a:pPr lvl="1"/>
            <a:r>
              <a:rPr lang="en-US" b="1" dirty="0">
                <a:hlinkClick r:id="rId24"/>
              </a:rPr>
              <a:t>University of Colorado Boulder sued over inaccessible websites, learning managements systems, and  course materials</a:t>
            </a:r>
            <a:r>
              <a:rPr lang="en-US" dirty="0"/>
              <a:t>.</a:t>
            </a:r>
          </a:p>
          <a:p>
            <a:pPr lvl="1"/>
            <a:r>
              <a:rPr lang="en-US" b="1" dirty="0">
                <a:hlinkClick r:id="rId25"/>
              </a:rPr>
              <a:t>Youngstown State sued over inaccessible websites</a:t>
            </a:r>
            <a:r>
              <a:rPr lang="en-US" dirty="0"/>
              <a:t>.</a:t>
            </a:r>
          </a:p>
          <a:p>
            <a:r>
              <a:rPr lang="en-US" b="1" dirty="0"/>
              <a:t>2015</a:t>
            </a:r>
          </a:p>
          <a:p>
            <a:pPr lvl="1"/>
            <a:r>
              <a:rPr lang="en-US" b="1" dirty="0">
                <a:hlinkClick r:id="rId26"/>
              </a:rPr>
              <a:t>Amazon sued over failure to caption streaming videos</a:t>
            </a:r>
            <a:r>
              <a:rPr lang="en-US" dirty="0"/>
              <a:t>.</a:t>
            </a:r>
          </a:p>
          <a:p>
            <a:pPr lvl="1"/>
            <a:r>
              <a:rPr lang="en-US" b="1" u="sng" dirty="0">
                <a:hlinkClick r:id="rId27"/>
              </a:rPr>
              <a:t>Atlantic Cape Community College sued over inaccessible books, labs, and websites</a:t>
            </a:r>
            <a:r>
              <a:rPr lang="en-US" dirty="0"/>
              <a:t>.</a:t>
            </a:r>
          </a:p>
          <a:p>
            <a:pPr lvl="1"/>
            <a:r>
              <a:rPr lang="en-US" b="1" dirty="0">
                <a:hlinkClick r:id="rId28"/>
              </a:rPr>
              <a:t>Massachusetts Institute of Technology and Harvard University sued over non-captioned videos. </a:t>
            </a:r>
            <a:endParaRPr lang="en-US" dirty="0"/>
          </a:p>
          <a:p>
            <a:pPr lvl="1"/>
            <a:r>
              <a:rPr lang="en-US" b="1" dirty="0" smtClean="0">
                <a:hlinkClick r:id="rId29"/>
              </a:rPr>
              <a:t>Siskiyou </a:t>
            </a:r>
            <a:r>
              <a:rPr lang="en-US" b="1" dirty="0">
                <a:hlinkClick r:id="rId29"/>
              </a:rPr>
              <a:t>Joint Community College sued over inaccessible materials</a:t>
            </a:r>
            <a:r>
              <a:rPr lang="en-US" dirty="0"/>
              <a:t>.</a:t>
            </a:r>
          </a:p>
          <a:p>
            <a:pPr lvl="1"/>
            <a:r>
              <a:rPr lang="en-US" b="1" dirty="0">
                <a:hlinkClick r:id="rId30"/>
              </a:rPr>
              <a:t>University of Phoenix sued over inaccessible learning management system</a:t>
            </a:r>
            <a:r>
              <a:rPr lang="en-US" dirty="0"/>
              <a:t>.</a:t>
            </a:r>
          </a:p>
          <a:p>
            <a:r>
              <a:rPr lang="en-US" b="1" dirty="0"/>
              <a:t>2016</a:t>
            </a:r>
          </a:p>
          <a:p>
            <a:pPr lvl="1"/>
            <a:r>
              <a:rPr lang="en-US" b="1" dirty="0">
                <a:hlinkClick r:id="rId31"/>
              </a:rPr>
              <a:t>Hulu sued over failure to caption streaming videos</a:t>
            </a:r>
            <a:r>
              <a:rPr lang="en-US" dirty="0"/>
              <a:t>.</a:t>
            </a:r>
          </a:p>
          <a:p>
            <a:pPr lvl="1"/>
            <a:r>
              <a:rPr lang="en-US" b="1" dirty="0">
                <a:hlinkClick r:id="rId32"/>
              </a:rPr>
              <a:t>College of Westchester sued over inaccessible websites</a:t>
            </a:r>
            <a:r>
              <a:rPr lang="en-US" dirty="0"/>
              <a:t>.</a:t>
            </a:r>
          </a:p>
          <a:p>
            <a:pPr lvl="1"/>
            <a:r>
              <a:rPr lang="en-US" b="1" dirty="0">
                <a:hlinkClick r:id="rId33"/>
              </a:rPr>
              <a:t>Iona College sued over inaccessible websites</a:t>
            </a:r>
            <a:r>
              <a:rPr lang="en-US" dirty="0"/>
              <a:t>.</a:t>
            </a:r>
          </a:p>
          <a:p>
            <a:pPr lvl="1"/>
            <a:r>
              <a:rPr lang="en-US" b="1" dirty="0">
                <a:hlinkClick r:id="rId34"/>
              </a:rPr>
              <a:t>Netflix sued over failure to have </a:t>
            </a:r>
            <a:r>
              <a:rPr lang="en-US" b="1" dirty="0" err="1">
                <a:hlinkClick r:id="rId34"/>
              </a:rPr>
              <a:t>have</a:t>
            </a:r>
            <a:r>
              <a:rPr lang="en-US" b="1" dirty="0">
                <a:hlinkClick r:id="rId34"/>
              </a:rPr>
              <a:t> narrated audio descriptions</a:t>
            </a:r>
            <a:r>
              <a:rPr lang="en-US" dirty="0"/>
              <a:t>.</a:t>
            </a:r>
          </a:p>
          <a:p>
            <a:r>
              <a:rPr lang="en-US" b="1" dirty="0"/>
              <a:t>2017</a:t>
            </a:r>
          </a:p>
          <a:p>
            <a:pPr lvl="1"/>
            <a:r>
              <a:rPr lang="en-US" b="1" dirty="0">
                <a:hlinkClick r:id="rId35"/>
              </a:rPr>
              <a:t>Los Angeles Community College District sued over inaccessible instructional materials. </a:t>
            </a:r>
            <a:endParaRPr lang="en-US" dirty="0"/>
          </a:p>
          <a:p>
            <a:pPr lvl="1"/>
            <a:r>
              <a:rPr lang="en-US" b="1" dirty="0">
                <a:hlinkClick r:id="rId36"/>
              </a:rPr>
              <a:t>Fordham University sued over inaccessible websites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51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How people access technology</a:t>
            </a:r>
            <a:endParaRPr lang="en-US" dirty="0"/>
          </a:p>
        </p:txBody>
      </p:sp>
      <p:pic>
        <p:nvPicPr>
          <p:cNvPr id="5" name="Content Placeholder 4" descr="keyboard with a blue key for access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586" y="1417638"/>
            <a:ext cx="7042427" cy="438912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1A74540-1A5D-4324-8B2A-065D0631BF4E}" type="slidenum">
              <a:rPr lang="en-US" smtClean="0">
                <a:solidFill>
                  <a:prstClr val="white">
                    <a:lumMod val="95000"/>
                  </a:prstClr>
                </a:solidFill>
                <a:ea typeface="ＭＳ Ｐゴシック" pitchFamily="-84" charset="-128"/>
              </a:rPr>
              <a:pPr algn="l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dirty="0">
              <a:solidFill>
                <a:prstClr val="white">
                  <a:lumMod val="95000"/>
                </a:prst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1540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Conference Archives</a:t>
            </a:r>
            <a:endParaRPr lang="en-US" dirty="0"/>
          </a:p>
        </p:txBody>
      </p:sp>
      <p:sp>
        <p:nvSpPr>
          <p:cNvPr id="138243" name="Rectangle 3"/>
          <p:cNvSpPr>
            <a:spLocks noGrp="1" noChangeArrowheads="1"/>
          </p:cNvSpPr>
          <p:nvPr>
            <p:ph idx="1"/>
          </p:nvPr>
        </p:nvSpPr>
        <p:spPr>
          <a:xfrm>
            <a:off x="2152650" y="2679406"/>
            <a:ext cx="7886700" cy="3264195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Recordings of these presentations will be available at:</a:t>
            </a:r>
          </a:p>
          <a:p>
            <a:pPr marL="0" indent="3175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dirty="0">
                <a:hlinkClick r:id="rId2"/>
              </a:rPr>
              <a:t>http://www.ilcco.net/</a:t>
            </a:r>
            <a:endParaRPr lang="en-US" sz="2800" dirty="0"/>
          </a:p>
          <a:p>
            <a:pPr marL="0" indent="3175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dirty="0"/>
              <a:t>under Resources &amp; Events</a:t>
            </a:r>
          </a:p>
          <a:p>
            <a:pPr marL="0" indent="3175" algn="ctr">
              <a:spcBef>
                <a:spcPts val="0"/>
              </a:spcBef>
              <a:spcAft>
                <a:spcPts val="1200"/>
              </a:spcAft>
              <a:buNone/>
            </a:pPr>
            <a:endParaRPr lang="en-US" sz="2800" dirty="0"/>
          </a:p>
          <a:p>
            <a:pPr marL="0" indent="3175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dirty="0"/>
              <a:t>For more information about ILCCO:</a:t>
            </a:r>
          </a:p>
          <a:p>
            <a:pPr marL="0" indent="3175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dirty="0">
                <a:hlinkClick r:id="rId3"/>
              </a:rPr>
              <a:t>jeff.newell@illinois.gov</a:t>
            </a:r>
            <a:r>
              <a:rPr lang="en-US" sz="24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932" y="5867401"/>
            <a:ext cx="1447800" cy="6471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1" y="381001"/>
            <a:ext cx="2481263" cy="208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Adaptive keyboard</a:t>
            </a:r>
            <a:endParaRPr lang="en-US" dirty="0"/>
          </a:p>
        </p:txBody>
      </p:sp>
      <p:pic>
        <p:nvPicPr>
          <p:cNvPr id="4" name="Content Placeholder 3" descr="adaptive keyboard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523" y="1417638"/>
            <a:ext cx="9988554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3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Refreshable Braille Display</a:t>
            </a:r>
            <a:endParaRPr lang="en-US" dirty="0"/>
          </a:p>
        </p:txBody>
      </p:sp>
      <p:pic>
        <p:nvPicPr>
          <p:cNvPr id="5" name="Content Placeholder 4" descr="refreshable braille display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35" y="1417638"/>
            <a:ext cx="11661729" cy="3657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1A74540-1A5D-4324-8B2A-065D0631BF4E}" type="slidenum">
              <a:rPr lang="en-US" smtClean="0">
                <a:solidFill>
                  <a:prstClr val="white">
                    <a:lumMod val="95000"/>
                  </a:prstClr>
                </a:solidFill>
                <a:ea typeface="ＭＳ Ｐゴシック" pitchFamily="-84" charset="-128"/>
              </a:rPr>
              <a:pPr algn="l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dirty="0">
              <a:solidFill>
                <a:prstClr val="white">
                  <a:lumMod val="95000"/>
                </a:prst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63680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Oversized trackball</a:t>
            </a:r>
            <a:endParaRPr lang="en-US" dirty="0"/>
          </a:p>
        </p:txBody>
      </p:sp>
      <p:pic>
        <p:nvPicPr>
          <p:cNvPr id="4" name="Content Placeholder 3" descr="oversized trackball mouse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482" y="1417638"/>
            <a:ext cx="4238635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1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Voice recognition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Apple</a:t>
            </a:r>
          </a:p>
          <a:p>
            <a:r>
              <a:rPr lang="en-US" dirty="0" smtClean="0"/>
              <a:t>Google</a:t>
            </a:r>
          </a:p>
          <a:p>
            <a:r>
              <a:rPr lang="en-US" dirty="0" smtClean="0"/>
              <a:t>Microsoft</a:t>
            </a:r>
          </a:p>
          <a:p>
            <a:r>
              <a:rPr lang="en-US" dirty="0" smtClean="0"/>
              <a:t>Dragon</a:t>
            </a:r>
          </a:p>
          <a:p>
            <a:r>
              <a:rPr lang="en-US" dirty="0" smtClean="0"/>
              <a:t>Amazon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96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Mouth Stick</a:t>
            </a:r>
            <a:endParaRPr lang="en-US" dirty="0"/>
          </a:p>
        </p:txBody>
      </p:sp>
      <p:pic>
        <p:nvPicPr>
          <p:cNvPr id="4" name="Content Placeholder 3" descr="man using mousestick on keyboard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68" y="1417638"/>
            <a:ext cx="6879663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7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Headwand</a:t>
            </a:r>
            <a:endParaRPr lang="en-US" dirty="0"/>
          </a:p>
        </p:txBody>
      </p:sp>
      <p:pic>
        <p:nvPicPr>
          <p:cNvPr id="4" name="Content Placeholder 3" descr="headwand on mannequin 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091" y="1417638"/>
            <a:ext cx="4805418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6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Single switch access</a:t>
            </a:r>
            <a:endParaRPr lang="en-US" dirty="0"/>
          </a:p>
        </p:txBody>
      </p:sp>
      <p:pic>
        <p:nvPicPr>
          <p:cNvPr id="4" name="Content Placeholder 3" descr="several colorful single switches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20" y="1417638"/>
            <a:ext cx="7234359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2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Sip and puff</a:t>
            </a:r>
            <a:endParaRPr lang="en-US" dirty="0"/>
          </a:p>
        </p:txBody>
      </p:sp>
      <p:pic>
        <p:nvPicPr>
          <p:cNvPr id="4" name="Content Placeholder 3" descr="man in wheelchair with laptop and sip and puff device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252" y="1417638"/>
            <a:ext cx="4801095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6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Eye tracking video</a:t>
            </a:r>
            <a:endParaRPr lang="en-US" dirty="0" smtClean="0"/>
          </a:p>
          <a:p>
            <a:r>
              <a:rPr lang="en-US" dirty="0">
                <a:hlinkClick r:id="rId3"/>
              </a:rPr>
              <a:t>Screen reader sample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66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Where does this leave us?</a:t>
            </a:r>
            <a:endParaRPr lang="en-US" dirty="0"/>
          </a:p>
        </p:txBody>
      </p:sp>
      <p:pic>
        <p:nvPicPr>
          <p:cNvPr id="5" name="Content Placeholder 4" descr="map with question marks on it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04" y="1417638"/>
            <a:ext cx="5335792" cy="438912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1A74540-1A5D-4324-8B2A-065D0631BF4E}" type="slidenum">
              <a:rPr lang="en-US" smtClean="0">
                <a:solidFill>
                  <a:prstClr val="white">
                    <a:lumMod val="95000"/>
                  </a:prstClr>
                </a:solidFill>
                <a:ea typeface="ＭＳ Ｐゴシック" pitchFamily="-84" charset="-128"/>
              </a:rPr>
              <a:pPr algn="l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 dirty="0">
              <a:solidFill>
                <a:prstClr val="white">
                  <a:lumMod val="95000"/>
                </a:prst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507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Accessibility: A civil right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Growing Online Learning Conference Keynote 2019</a:t>
            </a:r>
          </a:p>
          <a:p>
            <a:r>
              <a:rPr lang="en-US" dirty="0" smtClean="0"/>
              <a:t>Vance S. Martin, PhD</a:t>
            </a:r>
          </a:p>
          <a:p>
            <a:r>
              <a:rPr lang="en-US" dirty="0" smtClean="0"/>
              <a:t>University of Illinois Springfield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31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U.S. Demographics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60.7% White</a:t>
            </a:r>
          </a:p>
          <a:p>
            <a:r>
              <a:rPr lang="en-US" dirty="0" smtClean="0"/>
              <a:t>50.8% Female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25% Disability</a:t>
            </a:r>
          </a:p>
          <a:p>
            <a:r>
              <a:rPr lang="en-US" dirty="0" smtClean="0"/>
              <a:t>18.1% Latino</a:t>
            </a:r>
          </a:p>
          <a:p>
            <a:r>
              <a:rPr lang="en-US" dirty="0" smtClean="0"/>
              <a:t>13.4% African-American</a:t>
            </a:r>
          </a:p>
          <a:p>
            <a:r>
              <a:rPr lang="en-US" dirty="0" smtClean="0"/>
              <a:t>5.8% Asian</a:t>
            </a:r>
          </a:p>
          <a:p>
            <a:r>
              <a:rPr lang="en-US" dirty="0" smtClean="0"/>
              <a:t>2.7% Multiracial </a:t>
            </a:r>
          </a:p>
          <a:p>
            <a:r>
              <a:rPr lang="en-US" dirty="0" smtClean="0"/>
              <a:t>1.3% Native American</a:t>
            </a:r>
          </a:p>
          <a:p>
            <a:r>
              <a:rPr lang="en-US" dirty="0" smtClean="0"/>
              <a:t>.2% Pacific Islander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1A74540-1A5D-4324-8B2A-065D0631BF4E}" type="slidenum">
              <a:rPr lang="en-US" smtClean="0">
                <a:solidFill>
                  <a:prstClr val="white">
                    <a:lumMod val="95000"/>
                  </a:prstClr>
                </a:solidFill>
                <a:ea typeface="ＭＳ Ｐゴシック" pitchFamily="-84" charset="-128"/>
              </a:rPr>
              <a:pPr algn="l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 dirty="0">
              <a:solidFill>
                <a:prstClr val="white">
                  <a:lumMod val="95000"/>
                </a:prst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46150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can you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Make future Word and PowerPoint documents accessible</a:t>
            </a:r>
          </a:p>
          <a:p>
            <a:r>
              <a:rPr lang="en-US" dirty="0" smtClean="0"/>
              <a:t>Limit use of PDFs</a:t>
            </a:r>
          </a:p>
          <a:p>
            <a:r>
              <a:rPr lang="en-US" dirty="0" smtClean="0"/>
              <a:t>Plan for audio descriptions in videos</a:t>
            </a:r>
          </a:p>
          <a:p>
            <a:r>
              <a:rPr lang="en-US" dirty="0" smtClean="0"/>
              <a:t>Caption videos and provide transcripts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1A74540-1A5D-4324-8B2A-065D0631BF4E}" type="slidenum">
              <a:rPr lang="en-US" smtClean="0">
                <a:solidFill>
                  <a:prstClr val="white">
                    <a:lumMod val="95000"/>
                  </a:prstClr>
                </a:solidFill>
                <a:ea typeface="ＭＳ Ｐゴシック" pitchFamily="-84" charset="-128"/>
              </a:rPr>
              <a:pPr algn="l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 dirty="0">
              <a:solidFill>
                <a:prstClr val="white">
                  <a:lumMod val="95000"/>
                </a:prst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74564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Final thought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As technology is ubiquitous, it is patently unfair to not make the information accessible for 25% of the population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1A74540-1A5D-4324-8B2A-065D0631BF4E}" type="slidenum">
              <a:rPr lang="en-US" smtClean="0">
                <a:solidFill>
                  <a:prstClr val="white">
                    <a:lumMod val="95000"/>
                  </a:prstClr>
                </a:solidFill>
                <a:ea typeface="ＭＳ Ｐゴシック" pitchFamily="-84" charset="-128"/>
              </a:rPr>
              <a:pPr algn="l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 dirty="0">
              <a:solidFill>
                <a:prstClr val="white">
                  <a:lumMod val="95000"/>
                </a:prst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8261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Contact me:</a:t>
            </a:r>
          </a:p>
          <a:p>
            <a:pPr marL="0" indent="0" algn="ctr">
              <a:buNone/>
            </a:pPr>
            <a:r>
              <a:rPr lang="en-US" dirty="0" smtClean="0"/>
              <a:t>vmart02s@uis.edu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1A74540-1A5D-4324-8B2A-065D0631BF4E}" type="slidenum">
              <a:rPr lang="en-US" smtClean="0">
                <a:solidFill>
                  <a:prstClr val="white">
                    <a:lumMod val="95000"/>
                  </a:prstClr>
                </a:solidFill>
                <a:ea typeface="ＭＳ Ｐゴシック" pitchFamily="-84" charset="-128"/>
              </a:rPr>
              <a:pPr algn="l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 dirty="0">
              <a:solidFill>
                <a:prstClr val="white">
                  <a:lumMod val="95000"/>
                </a:prst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53037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Conference Schedule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932" y="5867401"/>
            <a:ext cx="1447800" cy="6471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1" y="381001"/>
            <a:ext cx="2481263" cy="2087269"/>
          </a:xfrm>
          <a:prstGeom prst="rect">
            <a:avLst/>
          </a:prstGeom>
        </p:spPr>
      </p:pic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/>
          </p:nvPr>
        </p:nvGraphicFramePr>
        <p:xfrm>
          <a:off x="2152651" y="2667000"/>
          <a:ext cx="7753349" cy="3041904"/>
        </p:xfrm>
        <a:graphic>
          <a:graphicData uri="http://schemas.openxmlformats.org/drawingml/2006/table">
            <a:tbl>
              <a:tblPr firstCol="1" bandRow="1">
                <a:tableStyleId>{C083E6E3-FA7D-4D7B-A595-EF9225AFEA82}</a:tableStyleId>
              </a:tblPr>
              <a:tblGrid>
                <a:gridCol w="1011128">
                  <a:extLst>
                    <a:ext uri="{9D8B030D-6E8A-4147-A177-3AD203B41FA5}">
                      <a16:colId xmlns:a16="http://schemas.microsoft.com/office/drawing/2014/main" val="2649671566"/>
                    </a:ext>
                  </a:extLst>
                </a:gridCol>
                <a:gridCol w="3780416">
                  <a:extLst>
                    <a:ext uri="{9D8B030D-6E8A-4147-A177-3AD203B41FA5}">
                      <a16:colId xmlns:a16="http://schemas.microsoft.com/office/drawing/2014/main" val="3354382555"/>
                    </a:ext>
                  </a:extLst>
                </a:gridCol>
                <a:gridCol w="2961805">
                  <a:extLst>
                    <a:ext uri="{9D8B030D-6E8A-4147-A177-3AD203B41FA5}">
                      <a16:colId xmlns:a16="http://schemas.microsoft.com/office/drawing/2014/main" val="13100654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February 19</a:t>
                      </a:r>
                      <a:endParaRPr lang="en-US" sz="140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12:00 PM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KEYNOTE: Accessibility: A Civil Right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Arial Unicode MS" panose="020B0604020202020204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49655" algn="ctr"/>
                        </a:tabLst>
                      </a:pPr>
                      <a:r>
                        <a:rPr lang="en-US" sz="1050" dirty="0">
                          <a:effectLst/>
                        </a:rPr>
                        <a:t>Vance </a:t>
                      </a:r>
                      <a:r>
                        <a:rPr lang="en-US" sz="1050" dirty="0" smtClean="0">
                          <a:effectLst/>
                        </a:rPr>
                        <a:t>Martin , University </a:t>
                      </a:r>
                      <a:r>
                        <a:rPr lang="en-US" sz="1050" dirty="0">
                          <a:effectLst/>
                        </a:rPr>
                        <a:t>of Illinois Springfield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Arial Unicode MS" panose="020B0604020202020204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668818760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February 19</a:t>
                      </a:r>
                      <a:endParaRPr lang="en-US" sz="140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2:00 PM 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uFill>
                            <a:solidFill>
                              <a:srgbClr val="4F81BD"/>
                            </a:solidFill>
                          </a:uFill>
                        </a:rPr>
                        <a:t>Mapping Your Success: Universal Design for Learning</a:t>
                      </a:r>
                      <a:endParaRPr lang="en-US" sz="1100" b="1">
                        <a:solidFill>
                          <a:srgbClr val="4F81BD"/>
                        </a:solidFill>
                        <a:effectLst/>
                        <a:uFill>
                          <a:solidFill>
                            <a:srgbClr val="4F81BD"/>
                          </a:solidFill>
                        </a:uFill>
                        <a:latin typeface="Times New Roman" panose="02020603050405020304" pitchFamily="18" charset="0"/>
                        <a:cs typeface="Arial Unicode MS" panose="020B0604020202020204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49655" algn="ctr"/>
                        </a:tabLst>
                      </a:pPr>
                      <a:r>
                        <a:rPr lang="en-US" sz="1050" dirty="0">
                          <a:effectLst/>
                        </a:rPr>
                        <a:t>Zach </a:t>
                      </a:r>
                      <a:r>
                        <a:rPr lang="en-US" sz="1050" dirty="0" err="1" smtClean="0">
                          <a:effectLst/>
                        </a:rPr>
                        <a:t>Petrea</a:t>
                      </a:r>
                      <a:r>
                        <a:rPr lang="en-US" sz="1050" dirty="0" smtClean="0">
                          <a:effectLst/>
                        </a:rPr>
                        <a:t>, Heartland </a:t>
                      </a:r>
                      <a:r>
                        <a:rPr lang="en-US" sz="1050" dirty="0">
                          <a:effectLst/>
                        </a:rPr>
                        <a:t>Community College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Arial Unicode MS" panose="020B0604020202020204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1364067855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February 20</a:t>
                      </a:r>
                      <a:endParaRPr lang="en-US" sz="140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10:00 AM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Simple Solutions: Accessibility for Audio and Video Resources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49655" algn="ctr"/>
                        </a:tabLst>
                      </a:pPr>
                      <a:r>
                        <a:rPr lang="en-US" sz="1050" dirty="0">
                          <a:effectLst/>
                        </a:rPr>
                        <a:t>Robin </a:t>
                      </a:r>
                      <a:r>
                        <a:rPr lang="en-US" sz="1050" dirty="0" smtClean="0">
                          <a:effectLst/>
                        </a:rPr>
                        <a:t>Fisch, Sauk </a:t>
                      </a:r>
                      <a:r>
                        <a:rPr lang="en-US" sz="1050" dirty="0">
                          <a:effectLst/>
                        </a:rPr>
                        <a:t>Valley Community College 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49655" algn="ctr"/>
                        </a:tabLst>
                      </a:pPr>
                      <a:r>
                        <a:rPr lang="en-US" sz="1050" dirty="0">
                          <a:effectLst/>
                        </a:rPr>
                        <a:t>Lori </a:t>
                      </a:r>
                      <a:r>
                        <a:rPr lang="en-US" sz="1050" dirty="0" smtClean="0">
                          <a:effectLst/>
                        </a:rPr>
                        <a:t>Wendt, Parkland </a:t>
                      </a:r>
                      <a:r>
                        <a:rPr lang="en-US" sz="1050" dirty="0">
                          <a:effectLst/>
                        </a:rPr>
                        <a:t>College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Arial Unicode MS" panose="020B0604020202020204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2756058148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February 20</a:t>
                      </a:r>
                      <a:endParaRPr lang="en-US" sz="140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2:00 PM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uFill>
                            <a:solidFill>
                              <a:srgbClr val="4F81BD"/>
                            </a:solidFill>
                          </a:uFill>
                        </a:rPr>
                        <a:t>Moving Down the Road to Success: How to Approach Accessibility</a:t>
                      </a:r>
                      <a:endParaRPr lang="en-US" sz="1100" b="1">
                        <a:solidFill>
                          <a:srgbClr val="4F81BD"/>
                        </a:solidFill>
                        <a:effectLst/>
                        <a:uFill>
                          <a:solidFill>
                            <a:srgbClr val="4F81BD"/>
                          </a:solidFill>
                        </a:uFill>
                        <a:latin typeface="Times New Roman" panose="02020603050405020304" pitchFamily="18" charset="0"/>
                        <a:cs typeface="Arial Unicode MS" panose="020B0604020202020204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49655" algn="ctr"/>
                        </a:tabLst>
                      </a:pPr>
                      <a:r>
                        <a:rPr lang="en-US" sz="1050" dirty="0">
                          <a:effectLst/>
                        </a:rPr>
                        <a:t>Kona </a:t>
                      </a:r>
                      <a:r>
                        <a:rPr lang="en-US" sz="1050" dirty="0" smtClean="0">
                          <a:effectLst/>
                        </a:rPr>
                        <a:t>Jones, Richland </a:t>
                      </a:r>
                      <a:r>
                        <a:rPr lang="en-US" sz="1050" dirty="0">
                          <a:effectLst/>
                        </a:rPr>
                        <a:t>Community College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49655" algn="ctr"/>
                        </a:tabLst>
                      </a:pPr>
                      <a:r>
                        <a:rPr lang="en-US" sz="1050" dirty="0">
                          <a:effectLst/>
                        </a:rPr>
                        <a:t>Scott </a:t>
                      </a:r>
                      <a:r>
                        <a:rPr lang="en-US" sz="1050" dirty="0" err="1" smtClean="0">
                          <a:effectLst/>
                        </a:rPr>
                        <a:t>Rial</a:t>
                      </a:r>
                      <a:r>
                        <a:rPr lang="en-US" sz="1050" dirty="0" smtClean="0">
                          <a:effectLst/>
                        </a:rPr>
                        <a:t>, College </a:t>
                      </a:r>
                      <a:r>
                        <a:rPr lang="en-US" sz="1050" dirty="0">
                          <a:effectLst/>
                        </a:rPr>
                        <a:t>of Lake County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49655" algn="ctr"/>
                        </a:tabLst>
                      </a:pPr>
                      <a:r>
                        <a:rPr lang="en-US" sz="1050" dirty="0">
                          <a:effectLst/>
                        </a:rPr>
                        <a:t>Susan </a:t>
                      </a:r>
                      <a:r>
                        <a:rPr lang="en-US" sz="1050" dirty="0" smtClean="0">
                          <a:effectLst/>
                        </a:rPr>
                        <a:t>Nugent, Lake </a:t>
                      </a:r>
                      <a:r>
                        <a:rPr lang="en-US" sz="1050" dirty="0">
                          <a:effectLst/>
                        </a:rPr>
                        <a:t>Land College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Arial Unicode MS" panose="020B0604020202020204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3867971540"/>
                  </a:ext>
                </a:extLst>
              </a:tr>
              <a:tr h="2686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February 21</a:t>
                      </a:r>
                      <a:endParaRPr lang="en-US" sz="140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10:00 AM 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uFill>
                            <a:solidFill>
                              <a:srgbClr val="4F81BD"/>
                            </a:solidFill>
                          </a:uFill>
                        </a:rPr>
                        <a:t>Moving Down the Road to Success: How Different Learning Management Systems Address Accessibility</a:t>
                      </a:r>
                      <a:endParaRPr lang="en-US" sz="1100" b="1">
                        <a:solidFill>
                          <a:srgbClr val="4F81BD"/>
                        </a:solidFill>
                        <a:effectLst/>
                        <a:uFill>
                          <a:solidFill>
                            <a:srgbClr val="4F81BD"/>
                          </a:solidFill>
                        </a:uFill>
                        <a:latin typeface="Times New Roman" panose="02020603050405020304" pitchFamily="18" charset="0"/>
                        <a:cs typeface="Arial Unicode MS" panose="020B0604020202020204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49655" algn="ctr"/>
                        </a:tabLst>
                      </a:pPr>
                      <a:r>
                        <a:rPr lang="en-US" sz="1050" dirty="0">
                          <a:effectLst/>
                        </a:rPr>
                        <a:t>Kona </a:t>
                      </a:r>
                      <a:r>
                        <a:rPr lang="en-US" sz="1050" dirty="0" smtClean="0">
                          <a:effectLst/>
                        </a:rPr>
                        <a:t>Jones, Richland </a:t>
                      </a:r>
                      <a:r>
                        <a:rPr lang="en-US" sz="1050" dirty="0">
                          <a:effectLst/>
                        </a:rPr>
                        <a:t>Community College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49655" algn="ctr"/>
                        </a:tabLst>
                      </a:pPr>
                      <a:r>
                        <a:rPr lang="en-US" sz="1050" dirty="0">
                          <a:effectLst/>
                        </a:rPr>
                        <a:t>Selom </a:t>
                      </a:r>
                      <a:r>
                        <a:rPr lang="en-US" sz="1050" dirty="0" smtClean="0">
                          <a:effectLst/>
                        </a:rPr>
                        <a:t>Assignon, Harold </a:t>
                      </a:r>
                      <a:r>
                        <a:rPr lang="en-US" sz="1050" dirty="0">
                          <a:effectLst/>
                        </a:rPr>
                        <a:t>Washington College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49655" algn="ctr"/>
                        </a:tabLst>
                      </a:pPr>
                      <a:r>
                        <a:rPr lang="en-US" sz="1050" dirty="0">
                          <a:effectLst/>
                        </a:rPr>
                        <a:t>Lara </a:t>
                      </a:r>
                      <a:r>
                        <a:rPr lang="en-US" sz="1050" dirty="0" smtClean="0">
                          <a:effectLst/>
                        </a:rPr>
                        <a:t>Tompkins, College </a:t>
                      </a:r>
                      <a:r>
                        <a:rPr lang="en-US" sz="1050" dirty="0">
                          <a:effectLst/>
                        </a:rPr>
                        <a:t>of DuPage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Arial Unicode MS" panose="020B0604020202020204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1540744017"/>
                  </a:ext>
                </a:extLst>
              </a:tr>
              <a:tr h="2686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February 21</a:t>
                      </a:r>
                      <a:endParaRPr lang="en-US" sz="140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2:00 PM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uFill>
                            <a:solidFill>
                              <a:srgbClr val="4F81BD"/>
                            </a:solidFill>
                          </a:uFill>
                        </a:rPr>
                        <a:t>Digital Access and YOU</a:t>
                      </a:r>
                      <a:endParaRPr lang="en-US" sz="1100" b="1">
                        <a:solidFill>
                          <a:srgbClr val="4F81BD"/>
                        </a:solidFill>
                        <a:effectLst/>
                        <a:uFill>
                          <a:solidFill>
                            <a:srgbClr val="4F81BD"/>
                          </a:solidFill>
                        </a:uFill>
                        <a:latin typeface="Times New Roman" panose="02020603050405020304" pitchFamily="18" charset="0"/>
                        <a:cs typeface="Arial Unicode MS" panose="020B0604020202020204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49655" algn="ctr"/>
                        </a:tabLst>
                      </a:pPr>
                      <a:r>
                        <a:rPr lang="en-US" sz="1050" dirty="0">
                          <a:effectLst/>
                        </a:rPr>
                        <a:t>Becky Benkert &amp; Mike </a:t>
                      </a:r>
                      <a:r>
                        <a:rPr lang="en-US" sz="1050" dirty="0" err="1" smtClean="0">
                          <a:effectLst/>
                        </a:rPr>
                        <a:t>Maxse</a:t>
                      </a:r>
                      <a:r>
                        <a:rPr lang="en-US" sz="1050" dirty="0" smtClean="0">
                          <a:effectLst/>
                        </a:rPr>
                        <a:t>, College </a:t>
                      </a:r>
                      <a:r>
                        <a:rPr lang="en-US" sz="1050" dirty="0">
                          <a:effectLst/>
                        </a:rPr>
                        <a:t>of DuPage 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Arial Unicode MS" panose="020B0604020202020204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1729688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726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Conference Archives</a:t>
            </a:r>
            <a:endParaRPr lang="en-US" dirty="0"/>
          </a:p>
        </p:txBody>
      </p:sp>
      <p:sp>
        <p:nvSpPr>
          <p:cNvPr id="138243" name="Rectangle 3"/>
          <p:cNvSpPr>
            <a:spLocks noGrp="1" noChangeArrowheads="1"/>
          </p:cNvSpPr>
          <p:nvPr>
            <p:ph idx="1"/>
          </p:nvPr>
        </p:nvSpPr>
        <p:spPr>
          <a:xfrm>
            <a:off x="2152650" y="2679406"/>
            <a:ext cx="7886700" cy="3264195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Recordings of these presentations will be available at:</a:t>
            </a:r>
          </a:p>
          <a:p>
            <a:pPr marL="0" indent="3175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dirty="0">
                <a:hlinkClick r:id="rId2"/>
              </a:rPr>
              <a:t>http://www.ilcco.net/</a:t>
            </a:r>
            <a:endParaRPr lang="en-US" sz="2800" dirty="0"/>
          </a:p>
          <a:p>
            <a:pPr marL="0" indent="3175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dirty="0"/>
              <a:t>under Resources &amp; Events</a:t>
            </a:r>
          </a:p>
          <a:p>
            <a:pPr marL="0" indent="3175" algn="ctr">
              <a:spcBef>
                <a:spcPts val="0"/>
              </a:spcBef>
              <a:spcAft>
                <a:spcPts val="1200"/>
              </a:spcAft>
              <a:buNone/>
            </a:pPr>
            <a:endParaRPr lang="en-US" sz="2800" dirty="0"/>
          </a:p>
          <a:p>
            <a:pPr marL="0" indent="3175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dirty="0"/>
              <a:t>For more information about ILCCO:</a:t>
            </a:r>
          </a:p>
          <a:p>
            <a:pPr marL="0" indent="3175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dirty="0">
                <a:hlinkClick r:id="rId3"/>
              </a:rPr>
              <a:t>jeff.newell@illinois.gov</a:t>
            </a:r>
            <a:r>
              <a:rPr lang="en-US" sz="24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932" y="5867401"/>
            <a:ext cx="1447800" cy="6471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1" y="381001"/>
            <a:ext cx="2481263" cy="208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6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Background and History - Sparta</a:t>
            </a:r>
            <a:endParaRPr lang="en-US" dirty="0"/>
          </a:p>
        </p:txBody>
      </p:sp>
      <p:pic>
        <p:nvPicPr>
          <p:cNvPr id="5" name="Content Placeholder 4" descr="spartan warrior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1417638"/>
            <a:ext cx="6629400" cy="440302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1A74540-1A5D-4324-8B2A-065D0631BF4E}" type="slidenum">
              <a:rPr lang="en-US" smtClean="0">
                <a:solidFill>
                  <a:prstClr val="white">
                    <a:lumMod val="95000"/>
                  </a:prstClr>
                </a:solidFill>
                <a:ea typeface="ＭＳ Ｐゴシック" pitchFamily="-84" charset="-128"/>
              </a:rPr>
              <a:pPr algn="l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dirty="0">
              <a:solidFill>
                <a:prstClr val="white">
                  <a:lumMod val="95000"/>
                </a:prst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46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Wild boy “Victor” of </a:t>
            </a:r>
            <a:r>
              <a:rPr lang="en-US" dirty="0" err="1" smtClean="0"/>
              <a:t>Aveyron</a:t>
            </a:r>
            <a:r>
              <a:rPr lang="en-US" dirty="0" smtClean="0"/>
              <a:t> 1800</a:t>
            </a:r>
            <a:endParaRPr lang="en-US" dirty="0"/>
          </a:p>
        </p:txBody>
      </p:sp>
      <p:pic>
        <p:nvPicPr>
          <p:cNvPr id="5" name="Content Placeholder 4" descr="drawing of head and torso of naked boy from 1800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22" y="1417638"/>
            <a:ext cx="3392555" cy="438912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1A74540-1A5D-4324-8B2A-065D0631BF4E}" type="slidenum">
              <a:rPr lang="en-US" smtClean="0">
                <a:solidFill>
                  <a:prstClr val="white">
                    <a:lumMod val="95000"/>
                  </a:prstClr>
                </a:solidFill>
                <a:ea typeface="ＭＳ Ｐゴシック" pitchFamily="-84" charset="-128"/>
              </a:rPr>
              <a:pPr algn="l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dirty="0">
              <a:solidFill>
                <a:prstClr val="white">
                  <a:lumMod val="95000"/>
                </a:prstClr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4062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Connecticut Asylum for the Education of Deaf and Dumb Persons 1817</a:t>
            </a:r>
            <a:endParaRPr lang="en-US" dirty="0"/>
          </a:p>
        </p:txBody>
      </p:sp>
      <p:pic>
        <p:nvPicPr>
          <p:cNvPr id="5" name="Content Placeholder 4" descr="drawing of neoclassical mansion in pastoral setting.  Text under image &quot;view of the american asylum for the deaf and dumb&quot;&#10;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991" y="1417638"/>
            <a:ext cx="7111617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7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Perkins Institute for the Blind 1832</a:t>
            </a:r>
            <a:endParaRPr lang="en-US" dirty="0"/>
          </a:p>
        </p:txBody>
      </p:sp>
      <p:pic>
        <p:nvPicPr>
          <p:cNvPr id="4" name="Content Placeholder 3" descr="5 story beaux arts building, originally a hotel which housed the Perkins school in south boston&#10;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649" y="1417638"/>
            <a:ext cx="6088302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8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Braille Published 1834</a:t>
            </a:r>
            <a:endParaRPr lang="en-US" dirty="0"/>
          </a:p>
        </p:txBody>
      </p:sp>
      <p:pic>
        <p:nvPicPr>
          <p:cNvPr id="4" name="Content Placeholder 3" descr="a through z and 1 through 0 in braille&#10;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220" y="1417638"/>
            <a:ext cx="818116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7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IS-PPT2010-2011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IS-PPT-Template-1" id="{88753206-CBA2-4728-90A8-E0BEC97348A8}" vid="{C61588D0-A05F-47FA-AE85-9129CB0569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35818</TotalTime>
  <Words>1168</Words>
  <Application>Microsoft Office PowerPoint</Application>
  <PresentationFormat>Widescreen</PresentationFormat>
  <Paragraphs>296</Paragraphs>
  <Slides>45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ＭＳ Ｐゴシック</vt:lpstr>
      <vt:lpstr>Arial</vt:lpstr>
      <vt:lpstr>Arial Unicode MS</vt:lpstr>
      <vt:lpstr>Calibri</vt:lpstr>
      <vt:lpstr>Calibri Light</vt:lpstr>
      <vt:lpstr>Cambria</vt:lpstr>
      <vt:lpstr>Times New Roman</vt:lpstr>
      <vt:lpstr>Wingdings</vt:lpstr>
      <vt:lpstr>UIS-PPT2010-2011Template</vt:lpstr>
      <vt:lpstr>Office Theme</vt:lpstr>
      <vt:lpstr>Accessibility: The Road to Success</vt:lpstr>
      <vt:lpstr>Conference Schedule</vt:lpstr>
      <vt:lpstr>Conference Archives</vt:lpstr>
      <vt:lpstr>Accessibility: A civil right</vt:lpstr>
      <vt:lpstr>Background and History - Sparta</vt:lpstr>
      <vt:lpstr>Wild boy “Victor” of Aveyron 1800</vt:lpstr>
      <vt:lpstr>Connecticut Asylum for the Education of Deaf and Dumb Persons 1817</vt:lpstr>
      <vt:lpstr>Perkins Institute for the Blind 1832</vt:lpstr>
      <vt:lpstr>Braille Published 1834</vt:lpstr>
      <vt:lpstr>National Deaf Mute College  (Gallaudet University) 1864</vt:lpstr>
      <vt:lpstr>Teacher training for teachers of the blind 1884 Columbia Teachers College </vt:lpstr>
      <vt:lpstr>Industrialization changes view on disability</vt:lpstr>
      <vt:lpstr>Education industrialized and supportive of industry</vt:lpstr>
      <vt:lpstr>Control the problem</vt:lpstr>
      <vt:lpstr>Hide the problem</vt:lpstr>
      <vt:lpstr>Eugenics: American Made 1907 62,162 sterilizations</vt:lpstr>
      <vt:lpstr>Helen Keller</vt:lpstr>
      <vt:lpstr>Equality?</vt:lpstr>
      <vt:lpstr>Brown v Board 1954</vt:lpstr>
      <vt:lpstr>African American protests</vt:lpstr>
      <vt:lpstr>Civil Right Act 1964</vt:lpstr>
      <vt:lpstr>LGBT Protests</vt:lpstr>
      <vt:lpstr>Protests for ERA</vt:lpstr>
      <vt:lpstr>Forgotten protesters</vt:lpstr>
      <vt:lpstr>Rehabilitation Act 1973</vt:lpstr>
      <vt:lpstr>Americans with Disabilities Act 1990</vt:lpstr>
      <vt:lpstr>Laws</vt:lpstr>
      <vt:lpstr>Case Laws</vt:lpstr>
      <vt:lpstr>How people access technology</vt:lpstr>
      <vt:lpstr>Adaptive keyboard</vt:lpstr>
      <vt:lpstr>Refreshable Braille Display</vt:lpstr>
      <vt:lpstr>Oversized trackball</vt:lpstr>
      <vt:lpstr>Voice recognition software</vt:lpstr>
      <vt:lpstr>Mouth Stick</vt:lpstr>
      <vt:lpstr>Headwand</vt:lpstr>
      <vt:lpstr>Single switch access</vt:lpstr>
      <vt:lpstr>Sip and puff</vt:lpstr>
      <vt:lpstr>Links</vt:lpstr>
      <vt:lpstr>Where does this leave us?</vt:lpstr>
      <vt:lpstr>U.S. Demographics</vt:lpstr>
      <vt:lpstr>What can you do?</vt:lpstr>
      <vt:lpstr>Final thought</vt:lpstr>
      <vt:lpstr>Questions?</vt:lpstr>
      <vt:lpstr>Conference Schedule</vt:lpstr>
      <vt:lpstr>Conference Archives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Foundations of Accessibility A11y</dc:title>
  <dc:creator>Martin, Vance S</dc:creator>
  <cp:lastModifiedBy>Jeff Newell</cp:lastModifiedBy>
  <cp:revision>54</cp:revision>
  <dcterms:created xsi:type="dcterms:W3CDTF">2018-06-18T19:35:23Z</dcterms:created>
  <dcterms:modified xsi:type="dcterms:W3CDTF">2019-02-28T18:51:29Z</dcterms:modified>
</cp:coreProperties>
</file>